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4" r:id="rId1"/>
  </p:sldMasterIdLst>
  <p:notesMasterIdLst>
    <p:notesMasterId r:id="rId24"/>
  </p:notesMasterIdLst>
  <p:sldIdLst>
    <p:sldId id="256" r:id="rId2"/>
    <p:sldId id="263" r:id="rId3"/>
    <p:sldId id="267" r:id="rId4"/>
    <p:sldId id="257" r:id="rId5"/>
    <p:sldId id="258" r:id="rId6"/>
    <p:sldId id="262" r:id="rId7"/>
    <p:sldId id="261" r:id="rId8"/>
    <p:sldId id="270" r:id="rId9"/>
    <p:sldId id="271" r:id="rId10"/>
    <p:sldId id="278" r:id="rId11"/>
    <p:sldId id="279" r:id="rId12"/>
    <p:sldId id="265" r:id="rId13"/>
    <p:sldId id="272" r:id="rId14"/>
    <p:sldId id="275" r:id="rId15"/>
    <p:sldId id="276" r:id="rId16"/>
    <p:sldId id="273" r:id="rId17"/>
    <p:sldId id="274" r:id="rId18"/>
    <p:sldId id="280" r:id="rId19"/>
    <p:sldId id="281" r:id="rId20"/>
    <p:sldId id="259" r:id="rId21"/>
    <p:sldId id="26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5388"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042C74-1131-4CE0-B603-66BE935AEAD2}" type="datetimeFigureOut">
              <a:rPr lang="en-IN" smtClean="0"/>
              <a:t>27-11-2023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C6582E-DD7C-4BCB-9E16-DA8124DDEC5C}" type="slidenum">
              <a:rPr lang="en-IN" smtClean="0"/>
              <a:t>‹#›</a:t>
            </a:fld>
            <a:endParaRPr lang="en-IN"/>
          </a:p>
        </p:txBody>
      </p:sp>
    </p:spTree>
    <p:extLst>
      <p:ext uri="{BB962C8B-B14F-4D97-AF65-F5344CB8AC3E}">
        <p14:creationId xmlns:p14="http://schemas.microsoft.com/office/powerpoint/2010/main" val="1260809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94740aecc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94740aecc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869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94740aecc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94740aecc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944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5689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6507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4451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625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354603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5547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93649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1596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0265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3030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9713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0411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2477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3163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2164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157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11/27/2023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785837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www.mharastratourism.gov.i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www.kolhapurexplorer.com/" TargetMode="External"/><Relationship Id="rId5" Type="http://schemas.openxmlformats.org/officeDocument/2006/relationships/hyperlink" Target="http://www.exploreyourcities.com/" TargetMode="External"/><Relationship Id="rId4" Type="http://schemas.openxmlformats.org/officeDocument/2006/relationships/hyperlink" Target="http://www.mhexplorer.i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107" y="3182471"/>
            <a:ext cx="8161412" cy="705386"/>
          </a:xfrm>
          <a:solidFill>
            <a:schemeClr val="accent1">
              <a:lumMod val="40000"/>
              <a:lumOff val="60000"/>
            </a:schemeClr>
          </a:solidFill>
        </p:spPr>
        <p:txBody>
          <a:bodyPr>
            <a:normAutofit fontScale="90000"/>
          </a:bodyPr>
          <a:lstStyle/>
          <a:p>
            <a:pPr algn="ctr"/>
            <a:r>
              <a:rPr lang="en-US" b="1" dirty="0">
                <a:solidFill>
                  <a:schemeClr val="tx1"/>
                </a:solidFill>
              </a:rPr>
              <a:t>  </a:t>
            </a:r>
            <a:r>
              <a:rPr lang="en-US" sz="4800" b="1" dirty="0">
                <a:solidFill>
                  <a:schemeClr val="tx1"/>
                </a:solidFill>
              </a:rPr>
              <a:t>KOLHAPUR FORT</a:t>
            </a:r>
            <a:endParaRPr lang="en-IN" b="1" dirty="0">
              <a:solidFill>
                <a:schemeClr val="tx1"/>
              </a:solidFill>
            </a:endParaRPr>
          </a:p>
        </p:txBody>
      </p:sp>
      <p:sp>
        <p:nvSpPr>
          <p:cNvPr id="3" name="Subtitle 2"/>
          <p:cNvSpPr>
            <a:spLocks noGrp="1"/>
          </p:cNvSpPr>
          <p:nvPr>
            <p:ph type="subTitle" idx="1"/>
          </p:nvPr>
        </p:nvSpPr>
        <p:spPr>
          <a:xfrm>
            <a:off x="2050065" y="4210849"/>
            <a:ext cx="8915399" cy="2790424"/>
          </a:xfrm>
        </p:spPr>
        <p:txBody>
          <a:bodyPr>
            <a:normAutofit/>
          </a:bodyPr>
          <a:lstStyle/>
          <a:p>
            <a:r>
              <a:rPr lang="en-US" sz="2400" b="1" dirty="0">
                <a:solidFill>
                  <a:schemeClr val="tx1">
                    <a:lumMod val="95000"/>
                    <a:lumOff val="5000"/>
                  </a:schemeClr>
                </a:solidFill>
                <a:latin typeface="Arial" panose="020B0604020202020204" pitchFamily="34" charset="0"/>
                <a:cs typeface="Arial" panose="020B0604020202020204" pitchFamily="34" charset="0"/>
              </a:rPr>
              <a:t>GROUP MEMBERS</a:t>
            </a:r>
          </a:p>
          <a:p>
            <a:pPr marL="342900" indent="-342900">
              <a:buFont typeface="Wingdings" panose="05000000000000000000" pitchFamily="2" charset="2"/>
              <a:buChar char="Ø"/>
            </a:pPr>
            <a:r>
              <a:rPr lang="en-US" sz="2400" dirty="0" err="1">
                <a:solidFill>
                  <a:schemeClr val="tx1">
                    <a:lumMod val="95000"/>
                    <a:lumOff val="5000"/>
                  </a:schemeClr>
                </a:solidFill>
                <a:latin typeface="Arial" panose="020B0604020202020204" pitchFamily="34" charset="0"/>
                <a:cs typeface="Arial" panose="020B0604020202020204" pitchFamily="34" charset="0"/>
              </a:rPr>
              <a:t>Arpita</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Bajarang</a:t>
            </a:r>
            <a:r>
              <a:rPr lang="en-US" sz="2400" dirty="0">
                <a:solidFill>
                  <a:schemeClr val="tx1">
                    <a:lumMod val="95000"/>
                    <a:lumOff val="5000"/>
                  </a:schemeClr>
                </a:solidFill>
                <a:latin typeface="Arial" panose="020B0604020202020204" pitchFamily="34" charset="0"/>
                <a:cs typeface="Arial" panose="020B0604020202020204" pitchFamily="34" charset="0"/>
              </a:rPr>
              <a:t> Mali.  (B30)(Team Leader)</a:t>
            </a:r>
          </a:p>
          <a:p>
            <a:pPr marL="342900" indent="-342900">
              <a:buFont typeface="Wingdings" panose="05000000000000000000" pitchFamily="2" charset="2"/>
              <a:buChar char="Ø"/>
            </a:pPr>
            <a:r>
              <a:rPr lang="en-US" sz="2400" dirty="0" err="1">
                <a:solidFill>
                  <a:schemeClr val="tx1">
                    <a:lumMod val="95000"/>
                    <a:lumOff val="5000"/>
                  </a:schemeClr>
                </a:solidFill>
                <a:latin typeface="Arial" panose="020B0604020202020204" pitchFamily="34" charset="0"/>
                <a:cs typeface="Arial" panose="020B0604020202020204" pitchFamily="34" charset="0"/>
              </a:rPr>
              <a:t>Harshada</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Suhas</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Patil</a:t>
            </a:r>
            <a:r>
              <a:rPr lang="en-US" sz="2400" dirty="0">
                <a:solidFill>
                  <a:schemeClr val="tx1">
                    <a:lumMod val="95000"/>
                    <a:lumOff val="5000"/>
                  </a:schemeClr>
                </a:solidFill>
                <a:latin typeface="Arial" panose="020B0604020202020204" pitchFamily="34" charset="0"/>
                <a:cs typeface="Arial" panose="020B0604020202020204" pitchFamily="34" charset="0"/>
              </a:rPr>
              <a:t>. (B40)</a:t>
            </a:r>
          </a:p>
          <a:p>
            <a:pPr marL="342900" indent="-342900">
              <a:buFont typeface="Wingdings" panose="05000000000000000000" pitchFamily="2" charset="2"/>
              <a:buChar char="Ø"/>
            </a:pPr>
            <a:r>
              <a:rPr lang="en-US" sz="2400" dirty="0">
                <a:solidFill>
                  <a:schemeClr val="tx1">
                    <a:lumMod val="95000"/>
                    <a:lumOff val="5000"/>
                  </a:schemeClr>
                </a:solidFill>
                <a:latin typeface="Arial" panose="020B0604020202020204" pitchFamily="34" charset="0"/>
                <a:cs typeface="Arial" panose="020B0604020202020204" pitchFamily="34" charset="0"/>
              </a:rPr>
              <a:t>Saniya Prakash </a:t>
            </a:r>
            <a:r>
              <a:rPr lang="en-US" sz="2400" dirty="0" err="1">
                <a:solidFill>
                  <a:schemeClr val="tx1">
                    <a:lumMod val="95000"/>
                    <a:lumOff val="5000"/>
                  </a:schemeClr>
                </a:solidFill>
                <a:latin typeface="Arial" panose="020B0604020202020204" pitchFamily="34" charset="0"/>
                <a:cs typeface="Arial" panose="020B0604020202020204" pitchFamily="34" charset="0"/>
              </a:rPr>
              <a:t>Sandugade</a:t>
            </a:r>
            <a:r>
              <a:rPr lang="en-US" sz="2400" dirty="0">
                <a:solidFill>
                  <a:schemeClr val="tx1">
                    <a:lumMod val="95000"/>
                    <a:lumOff val="5000"/>
                  </a:schemeClr>
                </a:solidFill>
                <a:latin typeface="Arial" panose="020B0604020202020204" pitchFamily="34" charset="0"/>
                <a:cs typeface="Arial" panose="020B0604020202020204" pitchFamily="34" charset="0"/>
              </a:rPr>
              <a:t>. (B49)</a:t>
            </a:r>
          </a:p>
          <a:p>
            <a:pPr marL="342900" indent="-342900">
              <a:buFont typeface="Wingdings" panose="05000000000000000000" pitchFamily="2" charset="2"/>
              <a:buChar char="Ø"/>
            </a:pPr>
            <a:r>
              <a:rPr lang="en-US" sz="2400" dirty="0" err="1">
                <a:solidFill>
                  <a:schemeClr val="tx1">
                    <a:lumMod val="95000"/>
                    <a:lumOff val="5000"/>
                  </a:schemeClr>
                </a:solidFill>
                <a:latin typeface="Arial" panose="020B0604020202020204" pitchFamily="34" charset="0"/>
                <a:cs typeface="Arial" panose="020B0604020202020204" pitchFamily="34" charset="0"/>
              </a:rPr>
              <a:t>Rujuta</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Shrikant</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Naniwadekar</a:t>
            </a:r>
            <a:r>
              <a:rPr lang="en-US" sz="2400" dirty="0">
                <a:solidFill>
                  <a:schemeClr val="tx1">
                    <a:lumMod val="95000"/>
                    <a:lumOff val="5000"/>
                  </a:schemeClr>
                </a:solidFill>
                <a:latin typeface="Arial" panose="020B0604020202020204" pitchFamily="34" charset="0"/>
                <a:cs typeface="Arial" panose="020B0604020202020204" pitchFamily="34" charset="0"/>
              </a:rPr>
              <a:t>. (B34)</a:t>
            </a:r>
          </a:p>
          <a:p>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840F0EC-E25A-20C1-F725-B409C764540E}"/>
              </a:ext>
            </a:extLst>
          </p:cNvPr>
          <p:cNvSpPr txBox="1"/>
          <p:nvPr/>
        </p:nvSpPr>
        <p:spPr>
          <a:xfrm>
            <a:off x="1896989" y="289249"/>
            <a:ext cx="8834162" cy="1077218"/>
          </a:xfrm>
          <a:prstGeom prst="rect">
            <a:avLst/>
          </a:prstGeom>
          <a:noFill/>
        </p:spPr>
        <p:txBody>
          <a:bodyPr wrap="square" rtlCol="0">
            <a:spAutoFit/>
          </a:bodyPr>
          <a:lstStyle/>
          <a:p>
            <a:pPr algn="ctr"/>
            <a:r>
              <a:rPr lang="en-IN" sz="3200" b="1" dirty="0"/>
              <a:t>KIT’s COLLEGE OF ENGINEERING KOLHAPUR (AUTONOMOUS)</a:t>
            </a:r>
          </a:p>
        </p:txBody>
      </p:sp>
      <p:sp>
        <p:nvSpPr>
          <p:cNvPr id="5" name="Rectangle 4">
            <a:extLst>
              <a:ext uri="{FF2B5EF4-FFF2-40B4-BE49-F238E27FC236}">
                <a16:creationId xmlns:a16="http://schemas.microsoft.com/office/drawing/2014/main" id="{1C834EE9-1F38-E0BF-FFE0-1C5C7727854D}"/>
              </a:ext>
            </a:extLst>
          </p:cNvPr>
          <p:cNvSpPr/>
          <p:nvPr/>
        </p:nvSpPr>
        <p:spPr>
          <a:xfrm>
            <a:off x="3432476" y="2465512"/>
            <a:ext cx="5327048" cy="54546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SY </a:t>
            </a:r>
            <a:r>
              <a:rPr lang="en-IN" sz="2800" b="1" dirty="0" err="1">
                <a:solidFill>
                  <a:schemeClr val="tx1"/>
                </a:solidFill>
              </a:rPr>
              <a:t>B.Tech</a:t>
            </a:r>
            <a:r>
              <a:rPr lang="en-IN" sz="2800" b="1" dirty="0">
                <a:solidFill>
                  <a:schemeClr val="tx1"/>
                </a:solidFill>
              </a:rPr>
              <a:t> CSE DEPARTMENT</a:t>
            </a:r>
          </a:p>
        </p:txBody>
      </p:sp>
      <p:pic>
        <p:nvPicPr>
          <p:cNvPr id="7" name="Picture 6">
            <a:extLst>
              <a:ext uri="{FF2B5EF4-FFF2-40B4-BE49-F238E27FC236}">
                <a16:creationId xmlns:a16="http://schemas.microsoft.com/office/drawing/2014/main" id="{2946ECF9-6351-E920-3D6F-FEB661D3AA90}"/>
              </a:ext>
            </a:extLst>
          </p:cNvPr>
          <p:cNvPicPr>
            <a:picLocks noChangeAspect="1"/>
          </p:cNvPicPr>
          <p:nvPr/>
        </p:nvPicPr>
        <p:blipFill>
          <a:blip r:embed="rId2"/>
          <a:stretch>
            <a:fillRect/>
          </a:stretch>
        </p:blipFill>
        <p:spPr>
          <a:xfrm>
            <a:off x="5130742" y="1232379"/>
            <a:ext cx="2142142" cy="1037519"/>
          </a:xfrm>
          <a:prstGeom prst="rect">
            <a:avLst/>
          </a:prstGeom>
        </p:spPr>
      </p:pic>
    </p:spTree>
    <p:extLst>
      <p:ext uri="{BB962C8B-B14F-4D97-AF65-F5344CB8AC3E}">
        <p14:creationId xmlns:p14="http://schemas.microsoft.com/office/powerpoint/2010/main" val="1184321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5960758-F66B-6F72-9D6B-DD94FBB39CAE}"/>
              </a:ext>
            </a:extLst>
          </p:cNvPr>
          <p:cNvSpPr>
            <a:spLocks noGrp="1"/>
          </p:cNvSpPr>
          <p:nvPr>
            <p:ph type="title"/>
          </p:nvPr>
        </p:nvSpPr>
        <p:spPr>
          <a:xfrm>
            <a:off x="2415107" y="291115"/>
            <a:ext cx="8912225" cy="841018"/>
          </a:xfrm>
          <a:solidFill>
            <a:schemeClr val="accent1">
              <a:lumMod val="40000"/>
              <a:lumOff val="60000"/>
            </a:schemeClr>
          </a:solidFill>
        </p:spPr>
        <p:txBody>
          <a:bodyPr/>
          <a:lstStyle/>
          <a:p>
            <a:r>
              <a:rPr lang="en-US" b="1" dirty="0">
                <a:solidFill>
                  <a:schemeClr val="tx1"/>
                </a:solidFill>
                <a:latin typeface="Cambria" panose="02040503050406030204" pitchFamily="18" charset="0"/>
                <a:ea typeface="Cambria" panose="02040503050406030204" pitchFamily="18" charset="0"/>
              </a:rPr>
              <a:t>               Tools And Technology Used </a:t>
            </a:r>
            <a:endParaRPr lang="en-IN" b="1" dirty="0">
              <a:solidFill>
                <a:schemeClr val="tx1"/>
              </a:solidFill>
              <a:latin typeface="Cambria" panose="02040503050406030204" pitchFamily="18" charset="0"/>
              <a:ea typeface="Cambria" panose="02040503050406030204" pitchFamily="18" charset="0"/>
            </a:endParaRPr>
          </a:p>
        </p:txBody>
      </p:sp>
      <p:graphicFrame>
        <p:nvGraphicFramePr>
          <p:cNvPr id="6" name="Table 5">
            <a:extLst>
              <a:ext uri="{FF2B5EF4-FFF2-40B4-BE49-F238E27FC236}">
                <a16:creationId xmlns:a16="http://schemas.microsoft.com/office/drawing/2014/main" id="{09F0F032-BA3A-5244-9BB0-09D0B158B845}"/>
              </a:ext>
            </a:extLst>
          </p:cNvPr>
          <p:cNvGraphicFramePr>
            <a:graphicFrameLocks noGrp="1"/>
          </p:cNvGraphicFramePr>
          <p:nvPr>
            <p:extLst>
              <p:ext uri="{D42A27DB-BD31-4B8C-83A1-F6EECF244321}">
                <p14:modId xmlns:p14="http://schemas.microsoft.com/office/powerpoint/2010/main" val="3640226053"/>
              </p:ext>
            </p:extLst>
          </p:nvPr>
        </p:nvGraphicFramePr>
        <p:xfrm>
          <a:off x="2500604" y="1464906"/>
          <a:ext cx="8826728" cy="5167745"/>
        </p:xfrm>
        <a:graphic>
          <a:graphicData uri="http://schemas.openxmlformats.org/drawingml/2006/table">
            <a:tbl>
              <a:tblPr firstRow="1" bandRow="1">
                <a:tableStyleId>{5C22544A-7EE6-4342-B048-85BDC9FD1C3A}</a:tableStyleId>
              </a:tblPr>
              <a:tblGrid>
                <a:gridCol w="3359020">
                  <a:extLst>
                    <a:ext uri="{9D8B030D-6E8A-4147-A177-3AD203B41FA5}">
                      <a16:colId xmlns:a16="http://schemas.microsoft.com/office/drawing/2014/main" val="363259370"/>
                    </a:ext>
                  </a:extLst>
                </a:gridCol>
                <a:gridCol w="5467708">
                  <a:extLst>
                    <a:ext uri="{9D8B030D-6E8A-4147-A177-3AD203B41FA5}">
                      <a16:colId xmlns:a16="http://schemas.microsoft.com/office/drawing/2014/main" val="943160621"/>
                    </a:ext>
                  </a:extLst>
                </a:gridCol>
              </a:tblGrid>
              <a:tr h="816095">
                <a:tc>
                  <a:txBody>
                    <a:bodyPr/>
                    <a:lstStyle/>
                    <a:p>
                      <a:pPr algn="ctr"/>
                      <a:r>
                        <a:rPr lang="en-IN" sz="2400" b="1" dirty="0"/>
                        <a:t>TECHNOLOGY</a:t>
                      </a:r>
                    </a:p>
                  </a:txBody>
                  <a:tcPr/>
                </a:tc>
                <a:tc>
                  <a:txBody>
                    <a:bodyPr/>
                    <a:lstStyle/>
                    <a:p>
                      <a:pPr algn="ctr"/>
                      <a:r>
                        <a:rPr lang="en-IN" sz="2400" dirty="0"/>
                        <a:t>REASON</a:t>
                      </a:r>
                    </a:p>
                  </a:txBody>
                  <a:tcPr/>
                </a:tc>
                <a:extLst>
                  <a:ext uri="{0D108BD9-81ED-4DB2-BD59-A6C34878D82A}">
                    <a16:rowId xmlns:a16="http://schemas.microsoft.com/office/drawing/2014/main" val="3581705068"/>
                  </a:ext>
                </a:extLst>
              </a:tr>
              <a:tr h="1707387">
                <a:tc>
                  <a:txBody>
                    <a:bodyPr/>
                    <a:lstStyle/>
                    <a:p>
                      <a:pPr algn="ctr"/>
                      <a:r>
                        <a:rPr lang="en-IN" sz="3200" b="1" dirty="0"/>
                        <a:t>HTML</a:t>
                      </a:r>
                    </a:p>
                  </a:txBody>
                  <a:tcPr/>
                </a:tc>
                <a:tc>
                  <a:txBody>
                    <a:bodyPr/>
                    <a:lstStyle/>
                    <a:p>
                      <a:r>
                        <a:rPr lang="en-US" sz="1600" b="1" dirty="0"/>
                        <a:t>HTML is used in the our website to structure and organize the content, making it easy to navigate for visitors. It allows for the inclusion of images, videos, and interactive elements to enhance the user experience. HTML also enables the implementation of forms for gathering feedback and inquiries from users. </a:t>
                      </a:r>
                      <a:endParaRPr lang="en-IN" sz="1600" b="1" dirty="0"/>
                    </a:p>
                  </a:txBody>
                  <a:tcPr/>
                </a:tc>
                <a:extLst>
                  <a:ext uri="{0D108BD9-81ED-4DB2-BD59-A6C34878D82A}">
                    <a16:rowId xmlns:a16="http://schemas.microsoft.com/office/drawing/2014/main" val="1981797666"/>
                  </a:ext>
                </a:extLst>
              </a:tr>
              <a:tr h="1244367">
                <a:tc>
                  <a:txBody>
                    <a:bodyPr/>
                    <a:lstStyle/>
                    <a:p>
                      <a:pPr algn="ctr"/>
                      <a:r>
                        <a:rPr lang="en-IN" sz="3200" b="1" dirty="0"/>
                        <a:t>CSS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t>CSS is essential for creating a consistent and appealing design, ensuring a responsive and user-friendly experience for visitors. It allows for customization to reflect the unique identity and branding of Kolhapur.</a:t>
                      </a:r>
                      <a:endParaRPr lang="en-IN" sz="1600" b="1" dirty="0"/>
                    </a:p>
                  </a:txBody>
                  <a:tcPr/>
                </a:tc>
                <a:extLst>
                  <a:ext uri="{0D108BD9-81ED-4DB2-BD59-A6C34878D82A}">
                    <a16:rowId xmlns:a16="http://schemas.microsoft.com/office/drawing/2014/main" val="1280874344"/>
                  </a:ext>
                </a:extLst>
              </a:tr>
              <a:tr h="1242690">
                <a:tc>
                  <a:txBody>
                    <a:bodyPr/>
                    <a:lstStyle/>
                    <a:p>
                      <a:pPr algn="ctr"/>
                      <a:r>
                        <a:rPr lang="en-IN" sz="3200" b="1" dirty="0" err="1"/>
                        <a:t>Javascript</a:t>
                      </a:r>
                      <a:endParaRPr lang="en-IN" sz="3200" b="1" dirty="0"/>
                    </a:p>
                  </a:txBody>
                  <a:tcPr/>
                </a:tc>
                <a:tc>
                  <a:txBody>
                    <a:bodyPr/>
                    <a:lstStyle/>
                    <a:p>
                      <a:r>
                        <a:rPr lang="en-US" sz="1600" b="1" dirty="0"/>
                        <a:t>JavaScript is used in the Kolhapur exploring website to add interactive and dynamic elements, such as interactive maps and sliders, to enhance user engagement. </a:t>
                      </a:r>
                      <a:endParaRPr lang="en-IN" sz="1600" b="1" dirty="0"/>
                    </a:p>
                  </a:txBody>
                  <a:tcPr/>
                </a:tc>
                <a:extLst>
                  <a:ext uri="{0D108BD9-81ED-4DB2-BD59-A6C34878D82A}">
                    <a16:rowId xmlns:a16="http://schemas.microsoft.com/office/drawing/2014/main" val="2072833955"/>
                  </a:ext>
                </a:extLst>
              </a:tr>
            </a:tbl>
          </a:graphicData>
        </a:graphic>
      </p:graphicFrame>
    </p:spTree>
    <p:extLst>
      <p:ext uri="{BB962C8B-B14F-4D97-AF65-F5344CB8AC3E}">
        <p14:creationId xmlns:p14="http://schemas.microsoft.com/office/powerpoint/2010/main" val="11213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35762A-14C1-E3C2-59B1-4098BF113B33}"/>
              </a:ext>
            </a:extLst>
          </p:cNvPr>
          <p:cNvSpPr/>
          <p:nvPr/>
        </p:nvSpPr>
        <p:spPr>
          <a:xfrm>
            <a:off x="2612571" y="550506"/>
            <a:ext cx="7753739" cy="92373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chemeClr val="tx1"/>
                </a:solidFill>
              </a:rPr>
              <a:t>Division Of Work</a:t>
            </a:r>
          </a:p>
        </p:txBody>
      </p:sp>
      <p:graphicFrame>
        <p:nvGraphicFramePr>
          <p:cNvPr id="5" name="Table 4">
            <a:extLst>
              <a:ext uri="{FF2B5EF4-FFF2-40B4-BE49-F238E27FC236}">
                <a16:creationId xmlns:a16="http://schemas.microsoft.com/office/drawing/2014/main" id="{80B98211-D733-1FD6-8642-61095C742DEA}"/>
              </a:ext>
            </a:extLst>
          </p:cNvPr>
          <p:cNvGraphicFramePr>
            <a:graphicFrameLocks noGrp="1"/>
          </p:cNvGraphicFramePr>
          <p:nvPr>
            <p:extLst>
              <p:ext uri="{D42A27DB-BD31-4B8C-83A1-F6EECF244321}">
                <p14:modId xmlns:p14="http://schemas.microsoft.com/office/powerpoint/2010/main" val="2852556301"/>
              </p:ext>
            </p:extLst>
          </p:nvPr>
        </p:nvGraphicFramePr>
        <p:xfrm>
          <a:off x="2612571" y="2061881"/>
          <a:ext cx="8189320" cy="3868660"/>
        </p:xfrm>
        <a:graphic>
          <a:graphicData uri="http://schemas.openxmlformats.org/drawingml/2006/table">
            <a:tbl>
              <a:tblPr firstRow="1" bandRow="1">
                <a:tableStyleId>{5C22544A-7EE6-4342-B048-85BDC9FD1C3A}</a:tableStyleId>
              </a:tblPr>
              <a:tblGrid>
                <a:gridCol w="3851589">
                  <a:extLst>
                    <a:ext uri="{9D8B030D-6E8A-4147-A177-3AD203B41FA5}">
                      <a16:colId xmlns:a16="http://schemas.microsoft.com/office/drawing/2014/main" val="1596504977"/>
                    </a:ext>
                  </a:extLst>
                </a:gridCol>
                <a:gridCol w="4337731">
                  <a:extLst>
                    <a:ext uri="{9D8B030D-6E8A-4147-A177-3AD203B41FA5}">
                      <a16:colId xmlns:a16="http://schemas.microsoft.com/office/drawing/2014/main" val="2038932832"/>
                    </a:ext>
                  </a:extLst>
                </a:gridCol>
              </a:tblGrid>
              <a:tr h="570011">
                <a:tc>
                  <a:txBody>
                    <a:bodyPr/>
                    <a:lstStyle/>
                    <a:p>
                      <a:pPr algn="ctr"/>
                      <a:r>
                        <a:rPr lang="en-IN" sz="2800" b="1"/>
                        <a:t>NAME</a:t>
                      </a:r>
                      <a:endParaRPr lang="en-IN" sz="2800" b="1" dirty="0"/>
                    </a:p>
                  </a:txBody>
                  <a:tcPr/>
                </a:tc>
                <a:tc>
                  <a:txBody>
                    <a:bodyPr/>
                    <a:lstStyle/>
                    <a:p>
                      <a:pPr algn="ctr"/>
                      <a:r>
                        <a:rPr lang="en-IN" sz="2800"/>
                        <a:t>WORK RESPONSIBILITY</a:t>
                      </a:r>
                      <a:endParaRPr lang="en-IN" sz="2800" dirty="0"/>
                    </a:p>
                  </a:txBody>
                  <a:tcPr/>
                </a:tc>
                <a:extLst>
                  <a:ext uri="{0D108BD9-81ED-4DB2-BD59-A6C34878D82A}">
                    <a16:rowId xmlns:a16="http://schemas.microsoft.com/office/drawing/2014/main" val="2333827349"/>
                  </a:ext>
                </a:extLst>
              </a:tr>
              <a:tr h="788436">
                <a:tc>
                  <a:txBody>
                    <a:bodyPr/>
                    <a:lstStyle/>
                    <a:p>
                      <a:pPr marL="342900" indent="-342900">
                        <a:lnSpc>
                          <a:spcPct val="107000"/>
                        </a:lnSpc>
                        <a:spcBef>
                          <a:spcPts val="500"/>
                        </a:spcBef>
                        <a:spcAft>
                          <a:spcPts val="500"/>
                        </a:spcAft>
                        <a:buFont typeface="Arial" panose="020B0604020202020204" pitchFamily="34" charset="0"/>
                        <a:buChar char="•"/>
                      </a:pPr>
                      <a:r>
                        <a:rPr lang="en-IN" sz="24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Arpita Mali</a:t>
                      </a:r>
                      <a:endParaRPr lang="en-IN" sz="2400" kern="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nSpc>
                          <a:spcPct val="107000"/>
                        </a:lnSpc>
                        <a:spcBef>
                          <a:spcPts val="500"/>
                        </a:spcBef>
                        <a:spcAft>
                          <a:spcPts val="500"/>
                        </a:spcAft>
                      </a:pPr>
                      <a:r>
                        <a:rPr lang="en-IN" sz="24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Project </a:t>
                      </a:r>
                      <a:r>
                        <a:rPr lang="en-IN" sz="2400" kern="1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Manager,leader</a:t>
                      </a:r>
                      <a:endParaRPr lang="en-IN" sz="2400" kern="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06399885"/>
                  </a:ext>
                </a:extLst>
              </a:tr>
              <a:tr h="788436">
                <a:tc>
                  <a:txBody>
                    <a:bodyPr/>
                    <a:lstStyle/>
                    <a:p>
                      <a:pPr marL="342900" indent="-342900">
                        <a:lnSpc>
                          <a:spcPct val="107000"/>
                        </a:lnSpc>
                        <a:spcBef>
                          <a:spcPts val="500"/>
                        </a:spcBef>
                        <a:spcAft>
                          <a:spcPts val="500"/>
                        </a:spcAft>
                        <a:buFont typeface="Arial" panose="020B0604020202020204" pitchFamily="34" charset="0"/>
                        <a:buChar char="•"/>
                      </a:pPr>
                      <a:r>
                        <a:rPr lang="en-IN" sz="24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Harshada Patil</a:t>
                      </a:r>
                      <a:endParaRPr lang="en-IN" sz="2400" kern="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nSpc>
                          <a:spcPct val="107000"/>
                        </a:lnSpc>
                        <a:spcBef>
                          <a:spcPts val="500"/>
                        </a:spcBef>
                        <a:spcAft>
                          <a:spcPts val="500"/>
                        </a:spcAft>
                      </a:pPr>
                      <a:r>
                        <a:rPr lang="en-IN" sz="24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Front End Developer</a:t>
                      </a:r>
                      <a:endParaRPr lang="en-IN" sz="2400" kern="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84761462"/>
                  </a:ext>
                </a:extLst>
              </a:tr>
              <a:tr h="840524">
                <a:tc>
                  <a:txBody>
                    <a:bodyPr/>
                    <a:lstStyle/>
                    <a:p>
                      <a:pPr marL="342900" indent="-342900">
                        <a:lnSpc>
                          <a:spcPct val="107000"/>
                        </a:lnSpc>
                        <a:spcBef>
                          <a:spcPts val="500"/>
                        </a:spcBef>
                        <a:spcAft>
                          <a:spcPts val="500"/>
                        </a:spcAft>
                        <a:buFont typeface="Arial" panose="020B0604020202020204" pitchFamily="34" charset="0"/>
                        <a:buChar char="•"/>
                      </a:pPr>
                      <a:r>
                        <a:rPr lang="en-IN" sz="24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Saniya Sandugade</a:t>
                      </a:r>
                      <a:endParaRPr lang="en-IN" sz="2400" kern="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nSpc>
                          <a:spcPct val="107000"/>
                        </a:lnSpc>
                        <a:spcBef>
                          <a:spcPts val="500"/>
                        </a:spcBef>
                        <a:spcAft>
                          <a:spcPts val="500"/>
                        </a:spcAft>
                      </a:pPr>
                      <a:r>
                        <a:rPr lang="en-IN" sz="24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Front End Developer</a:t>
                      </a:r>
                      <a:endParaRPr lang="en-IN" sz="2400" kern="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110074155"/>
                  </a:ext>
                </a:extLst>
              </a:tr>
              <a:tr h="840524">
                <a:tc>
                  <a:txBody>
                    <a:bodyPr/>
                    <a:lstStyle/>
                    <a:p>
                      <a:pPr marL="342900" marR="0" lvl="0" indent="-342900" algn="l" defTabSz="457200" rtl="0" eaLnBrk="1" fontAlgn="auto" latinLnBrk="0" hangingPunct="1">
                        <a:lnSpc>
                          <a:spcPct val="107000"/>
                        </a:lnSpc>
                        <a:spcBef>
                          <a:spcPts val="500"/>
                        </a:spcBef>
                        <a:spcAft>
                          <a:spcPts val="500"/>
                        </a:spcAft>
                        <a:buClrTx/>
                        <a:buSzTx/>
                        <a:buFont typeface="Arial" panose="020B0604020202020204" pitchFamily="34" charset="0"/>
                        <a:buChar char="•"/>
                        <a:tabLst/>
                        <a:defRPr/>
                      </a:pPr>
                      <a:r>
                        <a:rPr lang="en-IN" sz="24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Rujuta  Naniwadekar</a:t>
                      </a:r>
                      <a:endParaRPr lang="en-IN" sz="2400" kern="100" dirty="0">
                        <a:effectLst/>
                        <a:latin typeface="Arial" panose="020B0604020202020204" pitchFamily="34" charset="0"/>
                        <a:ea typeface="Times New Roman" panose="02020603050405020304" pitchFamily="18" charset="0"/>
                        <a:cs typeface="Arial" panose="020B0604020202020204" pitchFamily="34" charset="0"/>
                      </a:endParaRPr>
                    </a:p>
                    <a:p>
                      <a:pPr>
                        <a:lnSpc>
                          <a:spcPct val="107000"/>
                        </a:lnSpc>
                        <a:spcBef>
                          <a:spcPts val="500"/>
                        </a:spcBef>
                        <a:spcAft>
                          <a:spcPts val="500"/>
                        </a:spcAft>
                      </a:pPr>
                      <a:endParaRPr lang="en-IN" sz="2400" kern="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lvl="0" indent="0" algn="l" defTabSz="457200" rtl="0" eaLnBrk="1" fontAlgn="auto" latinLnBrk="0" hangingPunct="1">
                        <a:lnSpc>
                          <a:spcPct val="107000"/>
                        </a:lnSpc>
                        <a:spcBef>
                          <a:spcPts val="500"/>
                        </a:spcBef>
                        <a:spcAft>
                          <a:spcPts val="500"/>
                        </a:spcAft>
                        <a:buClrTx/>
                        <a:buSzTx/>
                        <a:buFontTx/>
                        <a:buNone/>
                        <a:tabLst/>
                        <a:defRPr/>
                      </a:pPr>
                      <a:r>
                        <a:rPr lang="en-IN" sz="24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UI/UX Designer</a:t>
                      </a:r>
                    </a:p>
                    <a:p>
                      <a:pPr>
                        <a:lnSpc>
                          <a:spcPct val="107000"/>
                        </a:lnSpc>
                        <a:spcBef>
                          <a:spcPts val="500"/>
                        </a:spcBef>
                        <a:spcAft>
                          <a:spcPts val="500"/>
                        </a:spcAft>
                      </a:pPr>
                      <a:endParaRPr lang="en-IN" sz="24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05634459"/>
                  </a:ext>
                </a:extLst>
              </a:tr>
            </a:tbl>
          </a:graphicData>
        </a:graphic>
      </p:graphicFrame>
    </p:spTree>
    <p:extLst>
      <p:ext uri="{BB962C8B-B14F-4D97-AF65-F5344CB8AC3E}">
        <p14:creationId xmlns:p14="http://schemas.microsoft.com/office/powerpoint/2010/main" val="2284135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2471730" y="664441"/>
            <a:ext cx="4737452" cy="625500"/>
          </a:xfrm>
          <a:prstGeom prst="rect">
            <a:avLst/>
          </a:prstGeom>
          <a:solidFill>
            <a:schemeClr val="accent1">
              <a:lumMod val="40000"/>
              <a:lumOff val="60000"/>
            </a:schemeClr>
          </a:solidFill>
        </p:spPr>
        <p:txBody>
          <a:bodyPr spcFirstLastPara="1" wrap="square" lIns="91425" tIns="45700" rIns="91425" bIns="45700" anchor="t" anchorCtr="0">
            <a:noAutofit/>
          </a:bodyPr>
          <a:lstStyle/>
          <a:p>
            <a:pPr marL="0" lvl="0" indent="0" algn="l" rtl="0">
              <a:spcBef>
                <a:spcPts val="0"/>
              </a:spcBef>
              <a:spcAft>
                <a:spcPts val="0"/>
              </a:spcAft>
              <a:buNone/>
            </a:pPr>
            <a:r>
              <a:rPr lang="en-US" b="1" dirty="0">
                <a:latin typeface="Cambria" panose="02040503050406030204" pitchFamily="18" charset="0"/>
                <a:ea typeface="Cambria" panose="02040503050406030204" pitchFamily="18" charset="0"/>
                <a:cs typeface="Merriweather Black"/>
                <a:sym typeface="Merriweather Black"/>
              </a:rPr>
              <a:t>EXPECTED RESULT</a:t>
            </a:r>
            <a:endParaRPr b="1" dirty="0">
              <a:latin typeface="Cambria" panose="02040503050406030204" pitchFamily="18" charset="0"/>
              <a:ea typeface="Cambria" panose="02040503050406030204" pitchFamily="18" charset="0"/>
              <a:cs typeface="Merriweather Black"/>
              <a:sym typeface="Merriweather Black"/>
            </a:endParaRPr>
          </a:p>
        </p:txBody>
      </p:sp>
      <p:sp>
        <p:nvSpPr>
          <p:cNvPr id="177" name="Google Shape;177;p20"/>
          <p:cNvSpPr txBox="1">
            <a:spLocks noGrp="1"/>
          </p:cNvSpPr>
          <p:nvPr>
            <p:ph type="body" idx="1"/>
          </p:nvPr>
        </p:nvSpPr>
        <p:spPr>
          <a:xfrm>
            <a:off x="2165130" y="1921555"/>
            <a:ext cx="8915400" cy="4479900"/>
          </a:xfrm>
          <a:prstGeom prst="rect">
            <a:avLst/>
          </a:prstGeom>
        </p:spPr>
        <p:txBody>
          <a:bodyPr spcFirstLastPara="1" wrap="square" lIns="91425" tIns="45700" rIns="91425" bIns="45700" anchor="t" anchorCtr="0">
            <a:normAutofit/>
          </a:bodyPr>
          <a:lstStyle/>
          <a:p>
            <a:pPr marL="457200" lvl="0" algn="l" rtl="0">
              <a:spcBef>
                <a:spcPts val="1000"/>
              </a:spcBef>
              <a:spcAft>
                <a:spcPts val="0"/>
              </a:spcAft>
              <a:buSzPts val="1800"/>
              <a:buFont typeface="Wingdings" panose="05000000000000000000" pitchFamily="2" charset="2"/>
              <a:buChar char="Ø"/>
            </a:pPr>
            <a:r>
              <a:rPr lang="en-US" sz="2400" dirty="0">
                <a:latin typeface="Arial"/>
                <a:ea typeface="Arial"/>
                <a:cs typeface="Arial"/>
                <a:sym typeface="Arial"/>
              </a:rPr>
              <a:t> The project will promote tourist centric approach to planning and development of tourism. </a:t>
            </a:r>
          </a:p>
          <a:p>
            <a:pPr marL="457200" lvl="0" algn="l" rtl="0">
              <a:spcBef>
                <a:spcPts val="1000"/>
              </a:spcBef>
              <a:spcAft>
                <a:spcPts val="0"/>
              </a:spcAft>
              <a:buSzPts val="1800"/>
              <a:buFont typeface="Wingdings" panose="05000000000000000000" pitchFamily="2" charset="2"/>
              <a:buChar char="Ø"/>
            </a:pPr>
            <a:endParaRPr sz="2400" dirty="0">
              <a:latin typeface="Arial"/>
              <a:ea typeface="Arial"/>
              <a:cs typeface="Arial"/>
              <a:sym typeface="Arial"/>
            </a:endParaRPr>
          </a:p>
          <a:p>
            <a:pPr marL="457200" lvl="0" algn="l" rtl="0">
              <a:spcBef>
                <a:spcPts val="0"/>
              </a:spcBef>
              <a:spcAft>
                <a:spcPts val="0"/>
              </a:spcAft>
              <a:buSzPts val="1800"/>
              <a:buFont typeface="Wingdings" panose="05000000000000000000" pitchFamily="2" charset="2"/>
              <a:buChar char="Ø"/>
            </a:pPr>
            <a:r>
              <a:rPr lang="en-US" sz="2400" dirty="0">
                <a:latin typeface="Arial"/>
                <a:ea typeface="Arial"/>
                <a:cs typeface="Arial"/>
                <a:sym typeface="Arial"/>
              </a:rPr>
              <a:t>A tourist-centric approach would ensure the availability of all relevant information and services to tourists online. It will allow feedback and rating of services.</a:t>
            </a:r>
          </a:p>
          <a:p>
            <a:pPr marL="114300" lvl="0" indent="0" algn="l" rtl="0">
              <a:spcBef>
                <a:spcPts val="0"/>
              </a:spcBef>
              <a:spcAft>
                <a:spcPts val="0"/>
              </a:spcAft>
              <a:buSzPts val="1800"/>
              <a:buNone/>
            </a:pPr>
            <a:r>
              <a:rPr lang="en-US" sz="2400" dirty="0">
                <a:latin typeface="Arial"/>
                <a:ea typeface="Arial"/>
                <a:cs typeface="Arial"/>
                <a:sym typeface="Arial"/>
              </a:rPr>
              <a:t> </a:t>
            </a:r>
            <a:endParaRPr sz="2400" dirty="0">
              <a:latin typeface="Arial"/>
              <a:ea typeface="Arial"/>
              <a:cs typeface="Arial"/>
              <a:sym typeface="Arial"/>
            </a:endParaRPr>
          </a:p>
          <a:p>
            <a:pPr marL="457200" lvl="0" algn="l" rtl="0">
              <a:spcBef>
                <a:spcPts val="0"/>
              </a:spcBef>
              <a:spcAft>
                <a:spcPts val="0"/>
              </a:spcAft>
              <a:buSzPts val="1800"/>
              <a:buFont typeface="Wingdings" panose="05000000000000000000" pitchFamily="2" charset="2"/>
              <a:buChar char="Ø"/>
            </a:pPr>
            <a:r>
              <a:rPr lang="en-US" sz="2400" dirty="0">
                <a:latin typeface="Arial"/>
                <a:ea typeface="Arial"/>
                <a:cs typeface="Arial"/>
                <a:sym typeface="Arial"/>
              </a:rPr>
              <a:t>There will be a mechanism for tourists to register their grievances and seek resolution of the same</a:t>
            </a:r>
            <a:endParaRPr sz="2400" dirty="0">
              <a:latin typeface="Arial"/>
              <a:ea typeface="Arial"/>
              <a:cs typeface="Arial"/>
              <a:sym typeface="Arial"/>
            </a:endParaRPr>
          </a:p>
        </p:txBody>
      </p:sp>
    </p:spTree>
    <p:extLst>
      <p:ext uri="{BB962C8B-B14F-4D97-AF65-F5344CB8AC3E}">
        <p14:creationId xmlns:p14="http://schemas.microsoft.com/office/powerpoint/2010/main" val="3869571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CC0AF-F4FB-1117-C079-158D81D6C860}"/>
              </a:ext>
            </a:extLst>
          </p:cNvPr>
          <p:cNvSpPr>
            <a:spLocks noGrp="1"/>
          </p:cNvSpPr>
          <p:nvPr>
            <p:ph type="title"/>
          </p:nvPr>
        </p:nvSpPr>
        <p:spPr>
          <a:xfrm>
            <a:off x="2589212" y="227295"/>
            <a:ext cx="5740192" cy="695732"/>
          </a:xfrm>
          <a:solidFill>
            <a:schemeClr val="accent1">
              <a:lumMod val="40000"/>
              <a:lumOff val="60000"/>
            </a:schemeClr>
          </a:solidFill>
          <a:ln>
            <a:solidFill>
              <a:schemeClr val="accent1">
                <a:lumMod val="40000"/>
                <a:lumOff val="60000"/>
              </a:schemeClr>
            </a:solidFill>
          </a:ln>
        </p:spPr>
        <p:txBody>
          <a:bodyPr>
            <a:normAutofit/>
          </a:bodyPr>
          <a:lstStyle/>
          <a:p>
            <a:r>
              <a:rPr lang="en-US" b="1" dirty="0">
                <a:latin typeface="Cambria" panose="02040503050406030204" pitchFamily="18" charset="0"/>
                <a:ea typeface="Cambria" panose="02040503050406030204" pitchFamily="18" charset="0"/>
                <a:cs typeface="Arial" panose="020B0604020202020204" pitchFamily="34" charset="0"/>
              </a:rPr>
              <a:t># Screenshots of Website:</a:t>
            </a:r>
            <a:endParaRPr lang="en-IN" b="1" dirty="0">
              <a:latin typeface="Cambria" panose="02040503050406030204" pitchFamily="18" charset="0"/>
              <a:ea typeface="Cambria" panose="02040503050406030204" pitchFamily="18" charset="0"/>
              <a:cs typeface="Arial" panose="020B0604020202020204" pitchFamily="34" charset="0"/>
            </a:endParaRPr>
          </a:p>
        </p:txBody>
      </p:sp>
      <p:pic>
        <p:nvPicPr>
          <p:cNvPr id="9" name="Content Placeholder 8">
            <a:extLst>
              <a:ext uri="{FF2B5EF4-FFF2-40B4-BE49-F238E27FC236}">
                <a16:creationId xmlns:a16="http://schemas.microsoft.com/office/drawing/2014/main" id="{FF97BA17-2B0F-E272-6CF2-C7F9130D0238}"/>
              </a:ext>
            </a:extLst>
          </p:cNvPr>
          <p:cNvPicPr>
            <a:picLocks noGrp="1" noChangeAspect="1"/>
          </p:cNvPicPr>
          <p:nvPr>
            <p:ph idx="1"/>
          </p:nvPr>
        </p:nvPicPr>
        <p:blipFill>
          <a:blip r:embed="rId2"/>
          <a:stretch>
            <a:fillRect/>
          </a:stretch>
        </p:blipFill>
        <p:spPr>
          <a:xfrm>
            <a:off x="2589212" y="1280570"/>
            <a:ext cx="9025009" cy="5074090"/>
          </a:xfrm>
        </p:spPr>
      </p:pic>
    </p:spTree>
    <p:extLst>
      <p:ext uri="{BB962C8B-B14F-4D97-AF65-F5344CB8AC3E}">
        <p14:creationId xmlns:p14="http://schemas.microsoft.com/office/powerpoint/2010/main" val="2656306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E9639-3EBB-53F4-36CA-C61235406DFB}"/>
              </a:ext>
            </a:extLst>
          </p:cNvPr>
          <p:cNvSpPr>
            <a:spLocks noGrp="1"/>
          </p:cNvSpPr>
          <p:nvPr>
            <p:ph type="title"/>
          </p:nvPr>
        </p:nvSpPr>
        <p:spPr>
          <a:xfrm>
            <a:off x="2632679" y="2504668"/>
            <a:ext cx="7839789" cy="1280890"/>
          </a:xfrm>
        </p:spPr>
        <p:txBody>
          <a:bodyPr/>
          <a:lstStyle/>
          <a:p>
            <a:endParaRPr lang="en-IN" dirty="0"/>
          </a:p>
        </p:txBody>
      </p:sp>
      <p:pic>
        <p:nvPicPr>
          <p:cNvPr id="9" name="Content Placeholder 8">
            <a:extLst>
              <a:ext uri="{FF2B5EF4-FFF2-40B4-BE49-F238E27FC236}">
                <a16:creationId xmlns:a16="http://schemas.microsoft.com/office/drawing/2014/main" id="{4CC0725A-FDC3-A1C2-87F7-441FCC744F75}"/>
              </a:ext>
            </a:extLst>
          </p:cNvPr>
          <p:cNvPicPr>
            <a:picLocks noGrp="1" noChangeAspect="1"/>
          </p:cNvPicPr>
          <p:nvPr>
            <p:ph idx="1"/>
          </p:nvPr>
        </p:nvPicPr>
        <p:blipFill>
          <a:blip r:embed="rId2"/>
          <a:stretch>
            <a:fillRect/>
          </a:stretch>
        </p:blipFill>
        <p:spPr>
          <a:xfrm>
            <a:off x="2632679" y="901460"/>
            <a:ext cx="8991196" cy="5055080"/>
          </a:xfrm>
        </p:spPr>
      </p:pic>
    </p:spTree>
    <p:extLst>
      <p:ext uri="{BB962C8B-B14F-4D97-AF65-F5344CB8AC3E}">
        <p14:creationId xmlns:p14="http://schemas.microsoft.com/office/powerpoint/2010/main" val="1630387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2955C-853C-49F1-38F7-806F48564D54}"/>
              </a:ext>
            </a:extLst>
          </p:cNvPr>
          <p:cNvSpPr>
            <a:spLocks noGrp="1"/>
          </p:cNvSpPr>
          <p:nvPr>
            <p:ph type="title"/>
          </p:nvPr>
        </p:nvSpPr>
        <p:spPr>
          <a:xfrm>
            <a:off x="3286664" y="2207805"/>
            <a:ext cx="7265179" cy="1280890"/>
          </a:xfrm>
        </p:spPr>
        <p:txBody>
          <a:bodyPr/>
          <a:lstStyle/>
          <a:p>
            <a:endParaRPr lang="en-IN"/>
          </a:p>
        </p:txBody>
      </p:sp>
      <p:pic>
        <p:nvPicPr>
          <p:cNvPr id="6" name="Content Placeholder 5">
            <a:extLst>
              <a:ext uri="{FF2B5EF4-FFF2-40B4-BE49-F238E27FC236}">
                <a16:creationId xmlns:a16="http://schemas.microsoft.com/office/drawing/2014/main" id="{D7B6A1ED-8108-8C41-6910-5D1C19AEC11B}"/>
              </a:ext>
            </a:extLst>
          </p:cNvPr>
          <p:cNvPicPr>
            <a:picLocks noGrp="1" noChangeAspect="1"/>
          </p:cNvPicPr>
          <p:nvPr>
            <p:ph idx="1"/>
          </p:nvPr>
        </p:nvPicPr>
        <p:blipFill>
          <a:blip r:embed="rId2"/>
          <a:stretch>
            <a:fillRect/>
          </a:stretch>
        </p:blipFill>
        <p:spPr>
          <a:xfrm>
            <a:off x="2595043" y="1057514"/>
            <a:ext cx="8648419" cy="4862362"/>
          </a:xfrm>
        </p:spPr>
      </p:pic>
    </p:spTree>
    <p:extLst>
      <p:ext uri="{BB962C8B-B14F-4D97-AF65-F5344CB8AC3E}">
        <p14:creationId xmlns:p14="http://schemas.microsoft.com/office/powerpoint/2010/main" val="4217865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F8208-9C6F-D638-4C5E-874D2719344F}"/>
              </a:ext>
            </a:extLst>
          </p:cNvPr>
          <p:cNvSpPr>
            <a:spLocks noGrp="1"/>
          </p:cNvSpPr>
          <p:nvPr>
            <p:ph type="title"/>
          </p:nvPr>
        </p:nvSpPr>
        <p:spPr>
          <a:xfrm>
            <a:off x="2711336" y="2148110"/>
            <a:ext cx="8911687" cy="1280890"/>
          </a:xfrm>
        </p:spPr>
        <p:txBody>
          <a:bodyPr/>
          <a:lstStyle/>
          <a:p>
            <a:endParaRPr lang="en-IN" dirty="0"/>
          </a:p>
        </p:txBody>
      </p:sp>
      <p:pic>
        <p:nvPicPr>
          <p:cNvPr id="5" name="Content Placeholder 4">
            <a:extLst>
              <a:ext uri="{FF2B5EF4-FFF2-40B4-BE49-F238E27FC236}">
                <a16:creationId xmlns:a16="http://schemas.microsoft.com/office/drawing/2014/main" id="{4C20B310-6651-D640-AF13-A8ABF8D4AF71}"/>
              </a:ext>
            </a:extLst>
          </p:cNvPr>
          <p:cNvPicPr>
            <a:picLocks noGrp="1" noChangeAspect="1"/>
          </p:cNvPicPr>
          <p:nvPr>
            <p:ph idx="1"/>
          </p:nvPr>
        </p:nvPicPr>
        <p:blipFill>
          <a:blip r:embed="rId2"/>
          <a:stretch>
            <a:fillRect/>
          </a:stretch>
        </p:blipFill>
        <p:spPr>
          <a:xfrm>
            <a:off x="2321080" y="814105"/>
            <a:ext cx="9301943" cy="5229790"/>
          </a:xfrm>
        </p:spPr>
      </p:pic>
    </p:spTree>
    <p:extLst>
      <p:ext uri="{BB962C8B-B14F-4D97-AF65-F5344CB8AC3E}">
        <p14:creationId xmlns:p14="http://schemas.microsoft.com/office/powerpoint/2010/main" val="2728078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A78F4-F724-A48E-D793-17A4A1056A42}"/>
              </a:ext>
            </a:extLst>
          </p:cNvPr>
          <p:cNvSpPr>
            <a:spLocks noGrp="1"/>
          </p:cNvSpPr>
          <p:nvPr>
            <p:ph type="title"/>
          </p:nvPr>
        </p:nvSpPr>
        <p:spPr>
          <a:xfrm>
            <a:off x="4035102" y="2849725"/>
            <a:ext cx="6371895" cy="1280890"/>
          </a:xfrm>
        </p:spPr>
        <p:txBody>
          <a:bodyPr/>
          <a:lstStyle/>
          <a:p>
            <a:endParaRPr lang="en-IN" dirty="0"/>
          </a:p>
        </p:txBody>
      </p:sp>
      <p:pic>
        <p:nvPicPr>
          <p:cNvPr id="13" name="Content Placeholder 12">
            <a:extLst>
              <a:ext uri="{FF2B5EF4-FFF2-40B4-BE49-F238E27FC236}">
                <a16:creationId xmlns:a16="http://schemas.microsoft.com/office/drawing/2014/main" id="{E437B505-2B02-B25E-0633-A73976004DED}"/>
              </a:ext>
            </a:extLst>
          </p:cNvPr>
          <p:cNvPicPr>
            <a:picLocks noGrp="1" noChangeAspect="1"/>
          </p:cNvPicPr>
          <p:nvPr>
            <p:ph idx="1"/>
          </p:nvPr>
        </p:nvPicPr>
        <p:blipFill>
          <a:blip r:embed="rId2"/>
          <a:stretch>
            <a:fillRect/>
          </a:stretch>
        </p:blipFill>
        <p:spPr>
          <a:xfrm>
            <a:off x="2212436" y="892834"/>
            <a:ext cx="9021881" cy="5072332"/>
          </a:xfrm>
        </p:spPr>
      </p:pic>
    </p:spTree>
    <p:extLst>
      <p:ext uri="{BB962C8B-B14F-4D97-AF65-F5344CB8AC3E}">
        <p14:creationId xmlns:p14="http://schemas.microsoft.com/office/powerpoint/2010/main" val="4199894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AFE14-2709-692F-D479-4F197293861A}"/>
              </a:ext>
            </a:extLst>
          </p:cNvPr>
          <p:cNvSpPr>
            <a:spLocks noGrp="1"/>
          </p:cNvSpPr>
          <p:nvPr>
            <p:ph type="title"/>
          </p:nvPr>
        </p:nvSpPr>
        <p:spPr>
          <a:xfrm>
            <a:off x="3623093" y="1199072"/>
            <a:ext cx="7090915" cy="3752490"/>
          </a:xfrm>
        </p:spPr>
        <p:txBody>
          <a:bodyPr/>
          <a:lstStyle/>
          <a:p>
            <a:endParaRPr lang="en-IN" dirty="0"/>
          </a:p>
        </p:txBody>
      </p:sp>
      <p:pic>
        <p:nvPicPr>
          <p:cNvPr id="6" name="Picture 5">
            <a:extLst>
              <a:ext uri="{FF2B5EF4-FFF2-40B4-BE49-F238E27FC236}">
                <a16:creationId xmlns:a16="http://schemas.microsoft.com/office/drawing/2014/main" id="{E1208CE4-4570-ED15-DB00-6F011C21FFB1}"/>
              </a:ext>
            </a:extLst>
          </p:cNvPr>
          <p:cNvPicPr>
            <a:picLocks noChangeAspect="1"/>
          </p:cNvPicPr>
          <p:nvPr/>
        </p:nvPicPr>
        <p:blipFill>
          <a:blip r:embed="rId2"/>
          <a:stretch>
            <a:fillRect/>
          </a:stretch>
        </p:blipFill>
        <p:spPr>
          <a:xfrm>
            <a:off x="2254151" y="773568"/>
            <a:ext cx="9446144" cy="5310863"/>
          </a:xfrm>
          <a:prstGeom prst="rect">
            <a:avLst/>
          </a:prstGeom>
        </p:spPr>
      </p:pic>
    </p:spTree>
    <p:extLst>
      <p:ext uri="{BB962C8B-B14F-4D97-AF65-F5344CB8AC3E}">
        <p14:creationId xmlns:p14="http://schemas.microsoft.com/office/powerpoint/2010/main" val="1418741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8B8861-EF7E-2DD3-95DB-0CAA1C8086CE}"/>
              </a:ext>
            </a:extLst>
          </p:cNvPr>
          <p:cNvPicPr>
            <a:picLocks noChangeAspect="1"/>
          </p:cNvPicPr>
          <p:nvPr/>
        </p:nvPicPr>
        <p:blipFill>
          <a:blip r:embed="rId2"/>
          <a:stretch>
            <a:fillRect/>
          </a:stretch>
        </p:blipFill>
        <p:spPr>
          <a:xfrm>
            <a:off x="2112885" y="731926"/>
            <a:ext cx="9296539" cy="5226751"/>
          </a:xfrm>
          <a:prstGeom prst="rect">
            <a:avLst/>
          </a:prstGeom>
        </p:spPr>
      </p:pic>
    </p:spTree>
    <p:extLst>
      <p:ext uri="{BB962C8B-B14F-4D97-AF65-F5344CB8AC3E}">
        <p14:creationId xmlns:p14="http://schemas.microsoft.com/office/powerpoint/2010/main" val="1895052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4144" y="154286"/>
            <a:ext cx="2111596" cy="780620"/>
          </a:xfrm>
          <a:solidFill>
            <a:schemeClr val="accent1">
              <a:lumMod val="40000"/>
              <a:lumOff val="60000"/>
            </a:schemeClr>
          </a:solidFill>
        </p:spPr>
        <p:txBody>
          <a:bodyPr/>
          <a:lstStyle/>
          <a:p>
            <a:r>
              <a:rPr lang="en-US" b="1" dirty="0">
                <a:latin typeface="Cambria" panose="02040503050406030204" pitchFamily="18" charset="0"/>
                <a:ea typeface="Cambria" panose="02040503050406030204" pitchFamily="18" charset="0"/>
              </a:rPr>
              <a:t>OUTLINE</a:t>
            </a:r>
            <a:endParaRPr lang="en-IN" b="1" dirty="0">
              <a:latin typeface="Cambria" panose="02040503050406030204" pitchFamily="18" charset="0"/>
              <a:ea typeface="Cambria" panose="02040503050406030204" pitchFamily="18" charset="0"/>
            </a:endParaRPr>
          </a:p>
        </p:txBody>
      </p:sp>
      <p:sp>
        <p:nvSpPr>
          <p:cNvPr id="3" name="TextBox 2"/>
          <p:cNvSpPr txBox="1"/>
          <p:nvPr/>
        </p:nvSpPr>
        <p:spPr>
          <a:xfrm>
            <a:off x="2394144" y="3737114"/>
            <a:ext cx="7341705" cy="400110"/>
          </a:xfrm>
          <a:prstGeom prst="rect">
            <a:avLst/>
          </a:prstGeom>
          <a:noFill/>
        </p:spPr>
        <p:txBody>
          <a:bodyPr wrap="square" rtlCol="0">
            <a:spAutoFit/>
          </a:bodyPr>
          <a:lstStyle/>
          <a:p>
            <a:pPr algn="just"/>
            <a:r>
              <a:rPr lang="en-US" sz="2000" dirty="0"/>
              <a:t>.</a:t>
            </a:r>
            <a:endParaRPr lang="en-IN" sz="2000" dirty="0"/>
          </a:p>
        </p:txBody>
      </p:sp>
      <p:sp>
        <p:nvSpPr>
          <p:cNvPr id="6" name="Content Placeholder 5">
            <a:extLst>
              <a:ext uri="{FF2B5EF4-FFF2-40B4-BE49-F238E27FC236}">
                <a16:creationId xmlns:a16="http://schemas.microsoft.com/office/drawing/2014/main" id="{8BB6D483-0C5C-1032-2715-1DF4715FAC61}"/>
              </a:ext>
            </a:extLst>
          </p:cNvPr>
          <p:cNvSpPr>
            <a:spLocks noGrp="1"/>
          </p:cNvSpPr>
          <p:nvPr>
            <p:ph idx="1"/>
          </p:nvPr>
        </p:nvSpPr>
        <p:spPr>
          <a:xfrm>
            <a:off x="2394144" y="1242204"/>
            <a:ext cx="9110468" cy="4846913"/>
          </a:xfrm>
        </p:spPr>
        <p:txBody>
          <a:bodyPr/>
          <a:lstStyle/>
          <a:p>
            <a:pPr>
              <a:buFont typeface="Arial" panose="020B0604020202020204" pitchFamily="34" charset="0"/>
              <a:buChar char="•"/>
            </a:pPr>
            <a:r>
              <a:rPr lang="en-US" dirty="0">
                <a:latin typeface="Arial" panose="020B0604020202020204" pitchFamily="34" charset="0"/>
                <a:cs typeface="Arial" panose="020B0604020202020204" pitchFamily="34" charset="0"/>
              </a:rPr>
              <a:t>Introduction</a:t>
            </a:r>
          </a:p>
          <a:p>
            <a:pPr>
              <a:buFont typeface="Arial" panose="020B0604020202020204" pitchFamily="34" charset="0"/>
              <a:buChar char="•"/>
            </a:pPr>
            <a:r>
              <a:rPr lang="en-IN" dirty="0">
                <a:latin typeface="Arial" panose="020B0604020202020204" pitchFamily="34" charset="0"/>
                <a:cs typeface="Arial" panose="020B0604020202020204" pitchFamily="34" charset="0"/>
              </a:rPr>
              <a:t>Purpose of Project</a:t>
            </a:r>
          </a:p>
          <a:p>
            <a:pPr>
              <a:buFont typeface="Arial" panose="020B0604020202020204" pitchFamily="34" charset="0"/>
              <a:buChar char="•"/>
            </a:pPr>
            <a:r>
              <a:rPr lang="en-IN" dirty="0">
                <a:latin typeface="Arial" panose="020B0604020202020204" pitchFamily="34" charset="0"/>
                <a:cs typeface="Arial" panose="020B0604020202020204" pitchFamily="34" charset="0"/>
              </a:rPr>
              <a:t>Objective </a:t>
            </a:r>
          </a:p>
          <a:p>
            <a:pPr>
              <a:buFont typeface="Arial" panose="020B0604020202020204" pitchFamily="34" charset="0"/>
              <a:buChar char="•"/>
            </a:pPr>
            <a:r>
              <a:rPr lang="en-IN" dirty="0">
                <a:latin typeface="Arial" panose="020B0604020202020204" pitchFamily="34" charset="0"/>
                <a:cs typeface="Arial" panose="020B0604020202020204" pitchFamily="34" charset="0"/>
              </a:rPr>
              <a:t>Significance of Project</a:t>
            </a:r>
          </a:p>
          <a:p>
            <a:pPr>
              <a:buFont typeface="Arial" panose="020B0604020202020204" pitchFamily="34" charset="0"/>
              <a:buChar char="•"/>
            </a:pPr>
            <a:r>
              <a:rPr lang="en-IN" dirty="0">
                <a:latin typeface="Arial" panose="020B0604020202020204" pitchFamily="34" charset="0"/>
                <a:cs typeface="Arial" panose="020B0604020202020204" pitchFamily="34" charset="0"/>
              </a:rPr>
              <a:t>Relevance of Project</a:t>
            </a:r>
          </a:p>
          <a:p>
            <a:pPr>
              <a:buFont typeface="Arial" panose="020B0604020202020204" pitchFamily="34" charset="0"/>
              <a:buChar char="•"/>
            </a:pPr>
            <a:r>
              <a:rPr lang="en-IN" dirty="0">
                <a:latin typeface="Arial" panose="020B0604020202020204" pitchFamily="34" charset="0"/>
                <a:cs typeface="Arial" panose="020B0604020202020204" pitchFamily="34" charset="0"/>
              </a:rPr>
              <a:t>Literature Review</a:t>
            </a:r>
          </a:p>
          <a:p>
            <a:pPr>
              <a:buFont typeface="Arial" panose="020B0604020202020204" pitchFamily="34" charset="0"/>
              <a:buChar char="•"/>
            </a:pPr>
            <a:r>
              <a:rPr lang="en-IN" dirty="0">
                <a:latin typeface="Arial" panose="020B0604020202020204" pitchFamily="34" charset="0"/>
                <a:cs typeface="Arial" panose="020B0604020202020204" pitchFamily="34" charset="0"/>
              </a:rPr>
              <a:t>Methodology</a:t>
            </a:r>
          </a:p>
          <a:p>
            <a:pPr>
              <a:buFont typeface="Arial" panose="020B0604020202020204" pitchFamily="34" charset="0"/>
              <a:buChar char="•"/>
            </a:pPr>
            <a:r>
              <a:rPr lang="en-IN" dirty="0">
                <a:latin typeface="Arial" panose="020B0604020202020204" pitchFamily="34" charset="0"/>
                <a:cs typeface="Arial" panose="020B0604020202020204" pitchFamily="34" charset="0"/>
              </a:rPr>
              <a:t>Technology and Tools used</a:t>
            </a:r>
          </a:p>
          <a:p>
            <a:pPr>
              <a:buFont typeface="Arial" panose="020B0604020202020204" pitchFamily="34" charset="0"/>
              <a:buChar char="•"/>
            </a:pPr>
            <a:r>
              <a:rPr lang="en-IN" dirty="0">
                <a:latin typeface="Arial" panose="020B0604020202020204" pitchFamily="34" charset="0"/>
                <a:cs typeface="Arial" panose="020B0604020202020204" pitchFamily="34" charset="0"/>
              </a:rPr>
              <a:t>Division of work</a:t>
            </a:r>
          </a:p>
          <a:p>
            <a:pPr>
              <a:buFont typeface="Arial" panose="020B0604020202020204" pitchFamily="34" charset="0"/>
              <a:buChar char="•"/>
            </a:pPr>
            <a:r>
              <a:rPr lang="en-IN" dirty="0">
                <a:latin typeface="Arial" panose="020B0604020202020204" pitchFamily="34" charset="0"/>
                <a:cs typeface="Arial" panose="020B0604020202020204" pitchFamily="34" charset="0"/>
              </a:rPr>
              <a:t>Results</a:t>
            </a:r>
          </a:p>
          <a:p>
            <a:pPr>
              <a:buFont typeface="Arial" panose="020B0604020202020204" pitchFamily="34" charset="0"/>
              <a:buChar char="•"/>
            </a:pPr>
            <a:r>
              <a:rPr lang="en-IN" dirty="0">
                <a:latin typeface="Arial" panose="020B0604020202020204" pitchFamily="34" charset="0"/>
                <a:cs typeface="Arial" panose="020B0604020202020204" pitchFamily="34" charset="0"/>
              </a:rPr>
              <a:t>Conclusion</a:t>
            </a:r>
          </a:p>
          <a:p>
            <a:pPr>
              <a:buFont typeface="Arial" panose="020B0604020202020204" pitchFamily="34" charset="0"/>
              <a:buChar char="•"/>
            </a:pPr>
            <a:r>
              <a:rPr lang="en-IN" dirty="0">
                <a:latin typeface="Arial" panose="020B0604020202020204" pitchFamily="34" charset="0"/>
                <a:cs typeface="Arial" panose="020B0604020202020204" pitchFamily="34" charset="0"/>
              </a:rPr>
              <a:t>References</a:t>
            </a:r>
          </a:p>
        </p:txBody>
      </p:sp>
    </p:spTree>
    <p:extLst>
      <p:ext uri="{BB962C8B-B14F-4D97-AF65-F5344CB8AC3E}">
        <p14:creationId xmlns:p14="http://schemas.microsoft.com/office/powerpoint/2010/main" val="3008286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73357" y="689112"/>
            <a:ext cx="3458818" cy="646331"/>
          </a:xfrm>
          <a:prstGeom prst="rect">
            <a:avLst/>
          </a:prstGeom>
          <a:solidFill>
            <a:schemeClr val="accent1">
              <a:lumMod val="40000"/>
              <a:lumOff val="60000"/>
            </a:schemeClr>
          </a:solidFill>
        </p:spPr>
        <p:txBody>
          <a:bodyPr wrap="square" rtlCol="0">
            <a:spAutoFit/>
          </a:bodyPr>
          <a:lstStyle/>
          <a:p>
            <a:r>
              <a:rPr lang="en-US" sz="3600" b="1" dirty="0">
                <a:latin typeface="Cambria" panose="02040503050406030204" pitchFamily="18" charset="0"/>
                <a:ea typeface="Cambria" panose="02040503050406030204" pitchFamily="18" charset="0"/>
              </a:rPr>
              <a:t>CONCLUSION</a:t>
            </a:r>
            <a:endParaRPr lang="en-IN" sz="3600" b="1" dirty="0">
              <a:latin typeface="Cambria" panose="02040503050406030204" pitchFamily="18" charset="0"/>
              <a:ea typeface="Cambria" panose="02040503050406030204" pitchFamily="18" charset="0"/>
            </a:endParaRPr>
          </a:p>
        </p:txBody>
      </p:sp>
      <p:sp>
        <p:nvSpPr>
          <p:cNvPr id="4" name="TextBox 3"/>
          <p:cNvSpPr txBox="1"/>
          <p:nvPr/>
        </p:nvSpPr>
        <p:spPr>
          <a:xfrm>
            <a:off x="2173357" y="4630624"/>
            <a:ext cx="9433925" cy="1754326"/>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Our website’s  solution-focused approach has the potential</a:t>
            </a:r>
          </a:p>
          <a:p>
            <a:r>
              <a:rPr lang="en-US" b="1" dirty="0">
                <a:latin typeface="Arial" panose="020B0604020202020204" pitchFamily="34" charset="0"/>
                <a:cs typeface="Arial" panose="020B0604020202020204" pitchFamily="34" charset="0"/>
              </a:rPr>
              <a:t>to revitalize the tourism in Kolhapur. By providing  a comprehensive guide, resources, and tools for trip planning,</a:t>
            </a:r>
          </a:p>
          <a:p>
            <a:r>
              <a:rPr lang="en-US" b="1" dirty="0">
                <a:latin typeface="Arial" panose="020B0604020202020204" pitchFamily="34" charset="0"/>
                <a:cs typeface="Arial" panose="020B0604020202020204" pitchFamily="34" charset="0"/>
              </a:rPr>
              <a:t>and promoting responsible tourism </a:t>
            </a:r>
            <a:r>
              <a:rPr lang="en-US" b="1" dirty="0" err="1">
                <a:latin typeface="Arial" panose="020B0604020202020204" pitchFamily="34" charset="0"/>
                <a:cs typeface="Arial" panose="020B0604020202020204" pitchFamily="34" charset="0"/>
              </a:rPr>
              <a:t>practices.our</a:t>
            </a:r>
            <a:r>
              <a:rPr lang="en-US" b="1" dirty="0">
                <a:latin typeface="Arial" panose="020B0604020202020204" pitchFamily="34" charset="0"/>
                <a:cs typeface="Arial" panose="020B0604020202020204" pitchFamily="34" charset="0"/>
              </a:rPr>
              <a:t> website aims to contribute to the recovery and sustainable development  of the</a:t>
            </a:r>
          </a:p>
          <a:p>
            <a:r>
              <a:rPr lang="en-US" b="1" dirty="0">
                <a:latin typeface="Arial" panose="020B0604020202020204" pitchFamily="34" charset="0"/>
                <a:cs typeface="Arial" panose="020B0604020202020204" pitchFamily="34" charset="0"/>
              </a:rPr>
              <a:t>tourism in the long run.</a:t>
            </a:r>
          </a:p>
        </p:txBody>
      </p:sp>
      <p:sp>
        <p:nvSpPr>
          <p:cNvPr id="2" name="TextBox 1">
            <a:extLst>
              <a:ext uri="{FF2B5EF4-FFF2-40B4-BE49-F238E27FC236}">
                <a16:creationId xmlns:a16="http://schemas.microsoft.com/office/drawing/2014/main" id="{29F35DEB-8ED4-5490-DD47-EA78CA3F7B83}"/>
              </a:ext>
            </a:extLst>
          </p:cNvPr>
          <p:cNvSpPr txBox="1"/>
          <p:nvPr/>
        </p:nvSpPr>
        <p:spPr>
          <a:xfrm>
            <a:off x="2173357" y="1610046"/>
            <a:ext cx="9330613" cy="2769989"/>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Challenges faced:</a:t>
            </a:r>
          </a:p>
          <a:p>
            <a:r>
              <a:rPr lang="en-US" b="1" dirty="0">
                <a:latin typeface="Arial" panose="020B0604020202020204" pitchFamily="34" charset="0"/>
                <a:cs typeface="Arial" panose="020B0604020202020204" pitchFamily="34" charset="0"/>
              </a:rPr>
              <a:t>1. Compatibility: </a:t>
            </a:r>
            <a:r>
              <a:rPr lang="en-US" sz="1600" b="1" dirty="0">
                <a:latin typeface="Arial" panose="020B0604020202020204" pitchFamily="34" charset="0"/>
                <a:cs typeface="Arial" panose="020B0604020202020204" pitchFamily="34" charset="0"/>
              </a:rPr>
              <a:t>Ensuring that the website works seamlessly across different browsers and devices, considering the varied interpretations of JavaScript code.</a:t>
            </a:r>
          </a:p>
          <a:p>
            <a:r>
              <a:rPr lang="en-US" b="1" dirty="0">
                <a:latin typeface="Arial" panose="020B0604020202020204" pitchFamily="34" charset="0"/>
                <a:cs typeface="Arial" panose="020B0604020202020204" pitchFamily="34" charset="0"/>
              </a:rPr>
              <a:t>2. Performance</a:t>
            </a:r>
            <a:r>
              <a:rPr lang="en-US" sz="2000" b="1"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Balancing the need for interactive elements with fast loading times to optimize the website's performance.</a:t>
            </a:r>
          </a:p>
          <a:p>
            <a:r>
              <a:rPr lang="en-US" b="1" dirty="0">
                <a:latin typeface="Arial" panose="020B0604020202020204" pitchFamily="34" charset="0"/>
                <a:cs typeface="Arial" panose="020B0604020202020204" pitchFamily="34" charset="0"/>
              </a:rPr>
              <a:t>3. Security</a:t>
            </a:r>
            <a:r>
              <a:rPr lang="en-US" sz="1400" b="1"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Implementing JavaScript carefully to protect against potential security vulnerabilities, such as cross-site scripting.</a:t>
            </a:r>
          </a:p>
          <a:p>
            <a:r>
              <a:rPr lang="en-US" b="1" dirty="0">
                <a:latin typeface="Arial" panose="020B0604020202020204" pitchFamily="34" charset="0"/>
                <a:cs typeface="Arial" panose="020B0604020202020204" pitchFamily="34" charset="0"/>
              </a:rPr>
              <a:t>4. User experience: </a:t>
            </a:r>
            <a:r>
              <a:rPr lang="en-US" sz="1600" b="1" dirty="0">
                <a:latin typeface="Arial" panose="020B0604020202020204" pitchFamily="34" charset="0"/>
                <a:cs typeface="Arial" panose="020B0604020202020204" pitchFamily="34" charset="0"/>
              </a:rPr>
              <a:t>Enhancing user engagement with JavaScript while ensuring it doesn't overwhelm or detract from the overall user experience.</a:t>
            </a:r>
          </a:p>
          <a:p>
            <a:endParaRPr lang="en-IN" dirty="0"/>
          </a:p>
        </p:txBody>
      </p:sp>
    </p:spTree>
    <p:extLst>
      <p:ext uri="{BB962C8B-B14F-4D97-AF65-F5344CB8AC3E}">
        <p14:creationId xmlns:p14="http://schemas.microsoft.com/office/powerpoint/2010/main" val="235547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txBox="1">
            <a:spLocks noGrp="1"/>
          </p:cNvSpPr>
          <p:nvPr>
            <p:ph type="title"/>
          </p:nvPr>
        </p:nvSpPr>
        <p:spPr>
          <a:xfrm>
            <a:off x="2592925" y="624105"/>
            <a:ext cx="3648849" cy="625800"/>
          </a:xfrm>
          <a:prstGeom prst="rect">
            <a:avLst/>
          </a:prstGeom>
          <a:solidFill>
            <a:schemeClr val="accent1">
              <a:lumMod val="40000"/>
              <a:lumOff val="60000"/>
            </a:schemeClr>
          </a:solidFill>
        </p:spPr>
        <p:txBody>
          <a:bodyPr spcFirstLastPara="1" wrap="square" lIns="91425" tIns="45700" rIns="91425" bIns="45700" anchor="t" anchorCtr="0">
            <a:noAutofit/>
          </a:bodyPr>
          <a:lstStyle/>
          <a:p>
            <a:pPr marL="0" lvl="0" indent="0" algn="l" rtl="0">
              <a:spcBef>
                <a:spcPts val="0"/>
              </a:spcBef>
              <a:spcAft>
                <a:spcPts val="0"/>
              </a:spcAft>
              <a:buNone/>
            </a:pPr>
            <a:r>
              <a:rPr lang="en-US" b="1" dirty="0">
                <a:latin typeface="Cambria" panose="02040503050406030204" pitchFamily="18" charset="0"/>
                <a:ea typeface="Cambria" panose="02040503050406030204" pitchFamily="18" charset="0"/>
                <a:cs typeface="Merriweather Black"/>
                <a:sym typeface="Merriweather Black"/>
              </a:rPr>
              <a:t>REFERENCES</a:t>
            </a:r>
            <a:endParaRPr b="1" dirty="0">
              <a:latin typeface="Cambria" panose="02040503050406030204" pitchFamily="18" charset="0"/>
              <a:ea typeface="Cambria" panose="02040503050406030204" pitchFamily="18" charset="0"/>
              <a:cs typeface="Merriweather Black"/>
              <a:sym typeface="Merriweather Black"/>
            </a:endParaRPr>
          </a:p>
        </p:txBody>
      </p:sp>
      <p:sp>
        <p:nvSpPr>
          <p:cNvPr id="183" name="Google Shape;183;p21"/>
          <p:cNvSpPr txBox="1">
            <a:spLocks noGrp="1"/>
          </p:cNvSpPr>
          <p:nvPr>
            <p:ph type="body" idx="1"/>
          </p:nvPr>
        </p:nvSpPr>
        <p:spPr>
          <a:xfrm>
            <a:off x="2589200" y="1397479"/>
            <a:ext cx="8915400" cy="4502989"/>
          </a:xfrm>
          <a:prstGeom prst="rect">
            <a:avLst/>
          </a:prstGeom>
        </p:spPr>
        <p:txBody>
          <a:bodyPr spcFirstLastPara="1" wrap="square" lIns="91425" tIns="45700" rIns="91425" bIns="45700" anchor="t" anchorCtr="0">
            <a:normAutofit/>
          </a:bodyPr>
          <a:lstStyle/>
          <a:p>
            <a:pPr lvl="0" algn="l" rtl="0">
              <a:spcBef>
                <a:spcPts val="1000"/>
              </a:spcBef>
              <a:spcAft>
                <a:spcPts val="0"/>
              </a:spcAft>
              <a:buFont typeface="Wingdings" panose="05000000000000000000" pitchFamily="2" charset="2"/>
              <a:buChar char="Ø"/>
            </a:pPr>
            <a:r>
              <a:rPr lang="en-US" sz="2000" dirty="0">
                <a:solidFill>
                  <a:srgbClr val="1F1F1F"/>
                </a:solidFill>
                <a:latin typeface="Arial" panose="020B0604020202020204" pitchFamily="34" charset="0"/>
                <a:cs typeface="Arial" panose="020B0604020202020204" pitchFamily="34" charset="0"/>
                <a:hlinkClick r:id="rId3"/>
              </a:rPr>
              <a:t>www.mharastratourism.gov.in</a:t>
            </a:r>
            <a:endParaRPr lang="en-US" sz="2000" dirty="0">
              <a:solidFill>
                <a:srgbClr val="1F1F1F"/>
              </a:solidFill>
              <a:latin typeface="Arial" panose="020B0604020202020204" pitchFamily="34" charset="0"/>
              <a:cs typeface="Arial" panose="020B0604020202020204" pitchFamily="34" charset="0"/>
            </a:endParaRPr>
          </a:p>
          <a:p>
            <a:pPr marL="0" lvl="0" indent="0" algn="l" rtl="0">
              <a:spcBef>
                <a:spcPts val="1000"/>
              </a:spcBef>
              <a:spcAft>
                <a:spcPts val="0"/>
              </a:spcAft>
              <a:buNone/>
            </a:pPr>
            <a:endParaRPr lang="en-US" sz="2000" b="0" i="0" dirty="0">
              <a:solidFill>
                <a:srgbClr val="1F1F1F"/>
              </a:solidFill>
              <a:effectLst/>
              <a:latin typeface="Arial" panose="020B0604020202020204" pitchFamily="34" charset="0"/>
              <a:cs typeface="Arial" panose="020B0604020202020204" pitchFamily="34" charset="0"/>
            </a:endParaRPr>
          </a:p>
          <a:p>
            <a:pPr lvl="0" algn="l" rtl="0">
              <a:spcBef>
                <a:spcPts val="1000"/>
              </a:spcBef>
              <a:spcAft>
                <a:spcPts val="0"/>
              </a:spcAft>
              <a:buFont typeface="Wingdings" panose="05000000000000000000" pitchFamily="2" charset="2"/>
              <a:buChar char="Ø"/>
            </a:pPr>
            <a:r>
              <a:rPr lang="en-US" sz="2000" dirty="0">
                <a:solidFill>
                  <a:srgbClr val="1F1F1F"/>
                </a:solidFill>
                <a:latin typeface="Arial" panose="020B0604020202020204" pitchFamily="34" charset="0"/>
                <a:cs typeface="Arial" panose="020B0604020202020204" pitchFamily="34" charset="0"/>
                <a:hlinkClick r:id="rId4"/>
              </a:rPr>
              <a:t>mhexplorer.in</a:t>
            </a:r>
            <a:endParaRPr lang="en-US" sz="2000" dirty="0">
              <a:solidFill>
                <a:srgbClr val="1F1F1F"/>
              </a:solidFill>
              <a:latin typeface="Arial" panose="020B0604020202020204" pitchFamily="34" charset="0"/>
              <a:cs typeface="Arial" panose="020B0604020202020204" pitchFamily="34" charset="0"/>
            </a:endParaRPr>
          </a:p>
          <a:p>
            <a:pPr lvl="0" algn="l" rtl="0">
              <a:spcBef>
                <a:spcPts val="1000"/>
              </a:spcBef>
              <a:spcAft>
                <a:spcPts val="0"/>
              </a:spcAft>
              <a:buFont typeface="Wingdings" panose="05000000000000000000" pitchFamily="2" charset="2"/>
              <a:buChar char="Ø"/>
            </a:pPr>
            <a:endParaRPr lang="en-US" sz="2000" dirty="0">
              <a:solidFill>
                <a:srgbClr val="1F1F1F"/>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US" sz="2000" dirty="0">
                <a:solidFill>
                  <a:srgbClr val="1F1F1F"/>
                </a:solidFill>
                <a:latin typeface="Arial" panose="020B0604020202020204" pitchFamily="34" charset="0"/>
                <a:cs typeface="Arial" panose="020B0604020202020204" pitchFamily="34" charset="0"/>
                <a:hlinkClick r:id="rId5"/>
              </a:rPr>
              <a:t>exploreyourcities.com</a:t>
            </a:r>
            <a:endParaRPr lang="en-US" sz="2000" dirty="0">
              <a:solidFill>
                <a:srgbClr val="1F1F1F"/>
              </a:solidFill>
              <a:latin typeface="Arial" panose="020B0604020202020204" pitchFamily="34" charset="0"/>
              <a:cs typeface="Arial" panose="020B0604020202020204" pitchFamily="34" charset="0"/>
            </a:endParaRPr>
          </a:p>
          <a:p>
            <a:pPr marL="0" lvl="0" indent="0" algn="l" rtl="0">
              <a:spcBef>
                <a:spcPts val="1000"/>
              </a:spcBef>
              <a:spcAft>
                <a:spcPts val="0"/>
              </a:spcAft>
              <a:buNone/>
            </a:pPr>
            <a:endParaRPr lang="en-US" sz="2000" dirty="0">
              <a:solidFill>
                <a:srgbClr val="1F1F1F"/>
              </a:solidFill>
              <a:latin typeface="Arial" panose="020B0604020202020204" pitchFamily="34" charset="0"/>
              <a:cs typeface="Arial" panose="020B0604020202020204" pitchFamily="34" charset="0"/>
            </a:endParaRPr>
          </a:p>
          <a:p>
            <a:pPr lvl="0" algn="l" rtl="0">
              <a:spcBef>
                <a:spcPts val="1000"/>
              </a:spcBef>
              <a:spcAft>
                <a:spcPts val="0"/>
              </a:spcAft>
              <a:buFont typeface="Wingdings" panose="05000000000000000000" pitchFamily="2" charset="2"/>
              <a:buChar char="Ø"/>
            </a:pPr>
            <a:r>
              <a:rPr lang="en-US" sz="2000" dirty="0">
                <a:solidFill>
                  <a:srgbClr val="1F1F1F"/>
                </a:solidFill>
                <a:latin typeface="Arial" panose="020B0604020202020204" pitchFamily="34" charset="0"/>
                <a:cs typeface="Arial" panose="020B0604020202020204" pitchFamily="34" charset="0"/>
                <a:hlinkClick r:id="rId6"/>
              </a:rPr>
              <a:t>Kolhapurexplorer.com</a:t>
            </a:r>
            <a:endParaRPr lang="en-US" sz="2000" dirty="0">
              <a:solidFill>
                <a:srgbClr val="1F1F1F"/>
              </a:solidFill>
              <a:latin typeface="Arial" panose="020B0604020202020204" pitchFamily="34" charset="0"/>
              <a:cs typeface="Arial" panose="020B0604020202020204" pitchFamily="34" charset="0"/>
            </a:endParaRPr>
          </a:p>
          <a:p>
            <a:pPr lvl="0" algn="l" rtl="0">
              <a:spcBef>
                <a:spcPts val="1000"/>
              </a:spcBef>
              <a:spcAft>
                <a:spcPts val="0"/>
              </a:spcAft>
              <a:buFont typeface="Wingdings" panose="05000000000000000000" pitchFamily="2" charset="2"/>
              <a:buChar char="Ø"/>
            </a:pPr>
            <a:endParaRPr lang="en-US" sz="2000" dirty="0">
              <a:solidFill>
                <a:srgbClr val="1F1F1F"/>
              </a:solidFill>
              <a:latin typeface="Arial" panose="020B0604020202020204" pitchFamily="34" charset="0"/>
              <a:cs typeface="Arial" panose="020B0604020202020204" pitchFamily="34" charset="0"/>
            </a:endParaRPr>
          </a:p>
          <a:p>
            <a:pPr marL="0" lvl="0" indent="0" algn="l" rtl="0">
              <a:spcBef>
                <a:spcPts val="1000"/>
              </a:spcBef>
              <a:spcAft>
                <a:spcPts val="0"/>
              </a:spcAft>
              <a:buNone/>
            </a:pPr>
            <a:endParaRP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8220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5645-45E4-6C57-C46C-87ADF8A8C92E}"/>
              </a:ext>
            </a:extLst>
          </p:cNvPr>
          <p:cNvSpPr>
            <a:spLocks noGrp="1"/>
          </p:cNvSpPr>
          <p:nvPr>
            <p:ph type="title"/>
          </p:nvPr>
        </p:nvSpPr>
        <p:spPr>
          <a:xfrm>
            <a:off x="2687815" y="2372265"/>
            <a:ext cx="8405755" cy="1414732"/>
          </a:xfrm>
          <a:solidFill>
            <a:schemeClr val="accent1">
              <a:lumMod val="40000"/>
              <a:lumOff val="60000"/>
            </a:schemeClr>
          </a:solidFill>
        </p:spPr>
        <p:txBody>
          <a:bodyPr>
            <a:noAutofit/>
          </a:bodyPr>
          <a:lstStyle/>
          <a:p>
            <a:r>
              <a:rPr lang="en-US" sz="7200" dirty="0">
                <a:latin typeface="Algerian" panose="04020705040A02060702" pitchFamily="82" charset="0"/>
              </a:rPr>
              <a:t>     THANK YOU </a:t>
            </a:r>
            <a:endParaRPr lang="en-IN" sz="7200" dirty="0">
              <a:latin typeface="Algerian" panose="04020705040A02060702" pitchFamily="82" charset="0"/>
            </a:endParaRPr>
          </a:p>
        </p:txBody>
      </p:sp>
    </p:spTree>
    <p:extLst>
      <p:ext uri="{BB962C8B-B14F-4D97-AF65-F5344CB8AC3E}">
        <p14:creationId xmlns:p14="http://schemas.microsoft.com/office/powerpoint/2010/main" val="324921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91656-06D9-7872-84A5-E1675347EB39}"/>
              </a:ext>
            </a:extLst>
          </p:cNvPr>
          <p:cNvSpPr>
            <a:spLocks noGrp="1"/>
          </p:cNvSpPr>
          <p:nvPr>
            <p:ph type="title"/>
          </p:nvPr>
        </p:nvSpPr>
        <p:spPr>
          <a:xfrm>
            <a:off x="2592925" y="427103"/>
            <a:ext cx="8911687" cy="728837"/>
          </a:xfrm>
          <a:solidFill>
            <a:schemeClr val="accent1">
              <a:lumMod val="40000"/>
              <a:lumOff val="60000"/>
            </a:schemeClr>
          </a:solidFill>
        </p:spPr>
        <p:txBody>
          <a:bodyPr/>
          <a:lstStyle/>
          <a:p>
            <a:r>
              <a:rPr lang="en-US" b="1" dirty="0">
                <a:solidFill>
                  <a:schemeClr val="tx1"/>
                </a:solidFill>
                <a:latin typeface="Cambria" panose="02040503050406030204" pitchFamily="18" charset="0"/>
                <a:ea typeface="Cambria" panose="02040503050406030204" pitchFamily="18" charset="0"/>
              </a:rPr>
              <a:t>                         INTRODUCTION</a:t>
            </a:r>
            <a:endParaRPr lang="en-IN" b="1" dirty="0">
              <a:solidFill>
                <a:schemeClr val="tx1"/>
              </a:solidFill>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7BC44546-15B9-EBA5-7939-1132B9B3B4A5}"/>
              </a:ext>
            </a:extLst>
          </p:cNvPr>
          <p:cNvSpPr>
            <a:spLocks noGrp="1"/>
          </p:cNvSpPr>
          <p:nvPr>
            <p:ph idx="1"/>
          </p:nvPr>
        </p:nvSpPr>
        <p:spPr>
          <a:xfrm>
            <a:off x="2589212" y="1155941"/>
            <a:ext cx="8915400" cy="4755282"/>
          </a:xfrm>
        </p:spPr>
        <p:txBody>
          <a:bodyPr/>
          <a:lstStyle/>
          <a:p>
            <a:pPr marL="0" indent="0" algn="just" rtl="0">
              <a:spcBef>
                <a:spcPts val="0"/>
              </a:spcBef>
              <a:spcAft>
                <a:spcPts val="0"/>
              </a:spcAft>
              <a:buNone/>
            </a:pPr>
            <a:r>
              <a:rPr lang="en-US" dirty="0">
                <a:solidFill>
                  <a:schemeClr val="tx1"/>
                </a:solidFill>
                <a:latin typeface="Arial" panose="020B0604020202020204" pitchFamily="34" charset="0"/>
                <a:cs typeface="Arial" panose="020B0604020202020204" pitchFamily="34" charset="0"/>
              </a:rPr>
              <a:t>On this </a:t>
            </a:r>
            <a:r>
              <a:rPr lang="en-US" dirty="0" err="1">
                <a:solidFill>
                  <a:schemeClr val="tx1"/>
                </a:solidFill>
                <a:latin typeface="Arial" panose="020B0604020202020204" pitchFamily="34" charset="0"/>
                <a:cs typeface="Arial" panose="020B0604020202020204" pitchFamily="34" charset="0"/>
              </a:rPr>
              <a:t>website,we</a:t>
            </a:r>
            <a:r>
              <a:rPr lang="en-US" dirty="0">
                <a:solidFill>
                  <a:schemeClr val="tx1"/>
                </a:solidFill>
                <a:latin typeface="Arial" panose="020B0604020202020204" pitchFamily="34" charset="0"/>
                <a:cs typeface="Arial" panose="020B0604020202020204" pitchFamily="34" charset="0"/>
              </a:rPr>
              <a:t> will find comprehensive</a:t>
            </a:r>
            <a:r>
              <a:rPr lang="en-US" sz="1800" i="0" dirty="0">
                <a:solidFill>
                  <a:schemeClr val="tx1"/>
                </a:solidFill>
                <a:effectLst/>
                <a:latin typeface="Arial" panose="020B0604020202020204" pitchFamily="34" charset="0"/>
                <a:cs typeface="Arial" panose="020B0604020202020204" pitchFamily="34" charset="0"/>
              </a:rPr>
              <a:t> </a:t>
            </a:r>
            <a:r>
              <a:rPr lang="en-US" sz="1800" b="0" i="0" dirty="0">
                <a:solidFill>
                  <a:schemeClr val="tx1"/>
                </a:solidFill>
                <a:effectLst/>
                <a:latin typeface="Arial" panose="020B0604020202020204" pitchFamily="34" charset="0"/>
                <a:cs typeface="Arial" panose="020B0604020202020204" pitchFamily="34" charset="0"/>
              </a:rPr>
              <a:t>guide to</a:t>
            </a:r>
            <a:r>
              <a:rPr lang="en-US" dirty="0">
                <a:solidFill>
                  <a:schemeClr val="tx1"/>
                </a:solidFill>
                <a:latin typeface="Arial" panose="020B0604020202020204" pitchFamily="34" charset="0"/>
                <a:cs typeface="Arial" panose="020B0604020202020204" pitchFamily="34" charset="0"/>
              </a:rPr>
              <a:t> </a:t>
            </a:r>
            <a:r>
              <a:rPr lang="en-US" sz="1800" b="0" i="0" dirty="0">
                <a:solidFill>
                  <a:schemeClr val="tx1"/>
                </a:solidFill>
                <a:effectLst/>
                <a:latin typeface="Arial" panose="020B0604020202020204" pitchFamily="34" charset="0"/>
                <a:cs typeface="Arial" panose="020B0604020202020204" pitchFamily="34" charset="0"/>
              </a:rPr>
              <a:t>everything Kolhapur has to offer. Whether you are seeking</a:t>
            </a:r>
            <a:r>
              <a:rPr lang="en-US" dirty="0">
                <a:solidFill>
                  <a:schemeClr val="tx1"/>
                </a:solidFill>
                <a:latin typeface="Arial" panose="020B0604020202020204" pitchFamily="34" charset="0"/>
                <a:cs typeface="Arial" panose="020B0604020202020204" pitchFamily="34" charset="0"/>
              </a:rPr>
              <a:t> </a:t>
            </a:r>
            <a:r>
              <a:rPr lang="en-US" sz="1800" b="0" i="0" dirty="0">
                <a:solidFill>
                  <a:schemeClr val="tx1"/>
                </a:solidFill>
                <a:effectLst/>
                <a:latin typeface="Arial" panose="020B0604020202020204" pitchFamily="34" charset="0"/>
                <a:cs typeface="Arial" panose="020B0604020202020204" pitchFamily="34" charset="0"/>
              </a:rPr>
              <a:t>historical marvels authentic cuisine , adventurous escaped or cultural experiences. we have got it all . our site is designed </a:t>
            </a:r>
            <a:r>
              <a:rPr lang="en-US" dirty="0">
                <a:solidFill>
                  <a:schemeClr val="tx1"/>
                </a:solidFill>
                <a:latin typeface="Arial" panose="020B0604020202020204" pitchFamily="34" charset="0"/>
                <a:cs typeface="Arial" panose="020B0604020202020204" pitchFamily="34" charset="0"/>
              </a:rPr>
              <a:t>t</a:t>
            </a:r>
            <a:r>
              <a:rPr lang="en-US" sz="1800" b="0" i="0" dirty="0">
                <a:solidFill>
                  <a:schemeClr val="tx1"/>
                </a:solidFill>
                <a:effectLst/>
                <a:latin typeface="Arial" panose="020B0604020202020204" pitchFamily="34" charset="0"/>
                <a:cs typeface="Arial" panose="020B0604020202020204" pitchFamily="34" charset="0"/>
              </a:rPr>
              <a:t>o help you plan your visit explore the city’s hidden treasures and create cherished memories.</a:t>
            </a:r>
            <a:endParaRPr lang="en-IN" dirty="0">
              <a:solidFill>
                <a:schemeClr val="tx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D65F434-70E4-9092-95F3-E71DF2F3CCC4}"/>
              </a:ext>
            </a:extLst>
          </p:cNvPr>
          <p:cNvPicPr>
            <a:picLocks noChangeAspect="1"/>
          </p:cNvPicPr>
          <p:nvPr/>
        </p:nvPicPr>
        <p:blipFill>
          <a:blip r:embed="rId2"/>
          <a:stretch>
            <a:fillRect/>
          </a:stretch>
        </p:blipFill>
        <p:spPr>
          <a:xfrm>
            <a:off x="3119718" y="2914035"/>
            <a:ext cx="7696853" cy="2788024"/>
          </a:xfrm>
          <a:prstGeom prst="rect">
            <a:avLst/>
          </a:prstGeom>
        </p:spPr>
      </p:pic>
    </p:spTree>
    <p:extLst>
      <p:ext uri="{BB962C8B-B14F-4D97-AF65-F5344CB8AC3E}">
        <p14:creationId xmlns:p14="http://schemas.microsoft.com/office/powerpoint/2010/main" val="1945599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51652" y="2213112"/>
            <a:ext cx="7553739" cy="3207027"/>
          </a:xfrm>
          <a:prstGeom prst="rect">
            <a:avLst/>
          </a:prstGeom>
          <a:noFill/>
        </p:spPr>
        <p:txBody>
          <a:bodyPr wrap="square" rtlCol="0">
            <a:spAutoFit/>
          </a:bodyPr>
          <a:lstStyle/>
          <a:p>
            <a:endParaRPr lang="en-IN" dirty="0"/>
          </a:p>
        </p:txBody>
      </p:sp>
      <p:sp>
        <p:nvSpPr>
          <p:cNvPr id="8" name="TextBox 7"/>
          <p:cNvSpPr txBox="1"/>
          <p:nvPr/>
        </p:nvSpPr>
        <p:spPr>
          <a:xfrm>
            <a:off x="2451652" y="2001078"/>
            <a:ext cx="8640418" cy="3477875"/>
          </a:xfrm>
          <a:prstGeom prst="rect">
            <a:avLst/>
          </a:prstGeom>
          <a:noFill/>
        </p:spPr>
        <p:txBody>
          <a:bodyPr wrap="square" rtlCol="0">
            <a:spAutoFit/>
          </a:bodyPr>
          <a:lstStyle/>
          <a:p>
            <a:pPr marL="342900" indent="-342900">
              <a:buFont typeface="Wingdings" panose="05000000000000000000" pitchFamily="2" charset="2"/>
              <a:buChar char="v"/>
            </a:pPr>
            <a:r>
              <a:rPr lang="en-US" sz="2000" dirty="0">
                <a:latin typeface="Arial" panose="020B0604020202020204" pitchFamily="34" charset="0"/>
                <a:cs typeface="Arial" panose="020B0604020202020204" pitchFamily="34" charset="0"/>
              </a:rPr>
              <a:t>The purpose of </a:t>
            </a:r>
            <a:r>
              <a:rPr lang="en-US" sz="2000" b="1" dirty="0">
                <a:latin typeface="Arial" panose="020B0604020202020204" pitchFamily="34" charset="0"/>
                <a:cs typeface="Arial" panose="020B0604020202020204" pitchFamily="34" charset="0"/>
              </a:rPr>
              <a:t>EXPLORING KOLHAPUR </a:t>
            </a:r>
            <a:r>
              <a:rPr lang="en-US" sz="2000" dirty="0">
                <a:latin typeface="Arial" panose="020B0604020202020204" pitchFamily="34" charset="0"/>
                <a:cs typeface="Arial" panose="020B0604020202020204" pitchFamily="34" charset="0"/>
              </a:rPr>
              <a:t>website –</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000" dirty="0">
                <a:latin typeface="Arial" panose="020B0604020202020204" pitchFamily="34" charset="0"/>
                <a:cs typeface="Arial" panose="020B0604020202020204" pitchFamily="34" charset="0"/>
              </a:rPr>
              <a:t>To serve as a comprehensive online platform that provides visitors </a:t>
            </a:r>
          </a:p>
          <a:p>
            <a:r>
              <a:rPr lang="en-US" sz="2000" dirty="0">
                <a:latin typeface="Arial" panose="020B0604020202020204" pitchFamily="34" charset="0"/>
                <a:cs typeface="Arial" panose="020B0604020202020204" pitchFamily="34" charset="0"/>
              </a:rPr>
              <a:t>     with a range of useful and relevant information about the city of </a:t>
            </a:r>
          </a:p>
          <a:p>
            <a:r>
              <a:rPr lang="en-US" sz="2000" dirty="0">
                <a:latin typeface="Arial" panose="020B0604020202020204" pitchFamily="34" charset="0"/>
                <a:cs typeface="Arial" panose="020B0604020202020204" pitchFamily="34" charset="0"/>
              </a:rPr>
              <a:t>     Kolhapur.</a:t>
            </a:r>
          </a:p>
          <a:p>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000" dirty="0">
                <a:latin typeface="Arial" panose="020B0604020202020204" pitchFamily="34" charset="0"/>
                <a:cs typeface="Arial" panose="020B0604020202020204" pitchFamily="34" charset="0"/>
              </a:rPr>
              <a:t>To attract visitors ,provide them with essential information .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a:t>
            </a:r>
          </a:p>
          <a:p>
            <a:endParaRPr lang="en-US" sz="20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DA6E00B-78EC-5DB1-59AF-897B34909FAC}"/>
              </a:ext>
            </a:extLst>
          </p:cNvPr>
          <p:cNvSpPr txBox="1"/>
          <p:nvPr/>
        </p:nvSpPr>
        <p:spPr>
          <a:xfrm>
            <a:off x="2725947" y="791530"/>
            <a:ext cx="3326921" cy="646331"/>
          </a:xfrm>
          <a:prstGeom prst="rect">
            <a:avLst/>
          </a:prstGeom>
          <a:solidFill>
            <a:schemeClr val="accent1">
              <a:lumMod val="40000"/>
              <a:lumOff val="60000"/>
            </a:schemeClr>
          </a:solidFill>
        </p:spPr>
        <p:txBody>
          <a:bodyPr wrap="square" rtlCol="0">
            <a:spAutoFit/>
          </a:bodyPr>
          <a:lstStyle/>
          <a:p>
            <a:r>
              <a:rPr lang="en-US" sz="3600" b="1" dirty="0">
                <a:latin typeface="+mj-lt"/>
              </a:rPr>
              <a:t>   </a:t>
            </a:r>
            <a:r>
              <a:rPr lang="en-US" sz="3600" b="1" dirty="0">
                <a:latin typeface="Cambria" panose="02040503050406030204" pitchFamily="18" charset="0"/>
                <a:ea typeface="Cambria" panose="02040503050406030204" pitchFamily="18" charset="0"/>
              </a:rPr>
              <a:t>PURPOSE</a:t>
            </a:r>
          </a:p>
        </p:txBody>
      </p:sp>
    </p:spTree>
    <p:extLst>
      <p:ext uri="{BB962C8B-B14F-4D97-AF65-F5344CB8AC3E}">
        <p14:creationId xmlns:p14="http://schemas.microsoft.com/office/powerpoint/2010/main" val="4281779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0191" y="649357"/>
            <a:ext cx="2994992" cy="646331"/>
          </a:xfrm>
          <a:prstGeom prst="rect">
            <a:avLst/>
          </a:prstGeom>
          <a:solidFill>
            <a:schemeClr val="accent1">
              <a:lumMod val="40000"/>
              <a:lumOff val="60000"/>
            </a:schemeClr>
          </a:solidFill>
        </p:spPr>
        <p:txBody>
          <a:bodyPr wrap="square" rtlCol="0">
            <a:spAutoFit/>
          </a:bodyPr>
          <a:lstStyle/>
          <a:p>
            <a:r>
              <a:rPr lang="en-US" sz="3600" b="1" dirty="0">
                <a:latin typeface="Cambria" panose="02040503050406030204" pitchFamily="18" charset="0"/>
                <a:ea typeface="Cambria" panose="02040503050406030204" pitchFamily="18" charset="0"/>
              </a:rPr>
              <a:t>OBJECTIVES</a:t>
            </a:r>
            <a:endParaRPr lang="en-IN" sz="3600" b="1" dirty="0">
              <a:latin typeface="Cambria" panose="02040503050406030204" pitchFamily="18" charset="0"/>
              <a:ea typeface="Cambria" panose="02040503050406030204" pitchFamily="18" charset="0"/>
            </a:endParaRPr>
          </a:p>
        </p:txBody>
      </p:sp>
      <p:sp>
        <p:nvSpPr>
          <p:cNvPr id="3" name="TextBox 2"/>
          <p:cNvSpPr txBox="1"/>
          <p:nvPr/>
        </p:nvSpPr>
        <p:spPr>
          <a:xfrm>
            <a:off x="2305878" y="2080591"/>
            <a:ext cx="7885044" cy="3170099"/>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The objective of Kolhapur website could be to achieve various goals that contribute to the overall development and promotion of the city. </a:t>
            </a:r>
          </a:p>
          <a:p>
            <a:pPr marL="285750" indent="-285750">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Showcasing the unique attractions , heritage , cultural , and</a:t>
            </a:r>
          </a:p>
          <a:p>
            <a:r>
              <a:rPr lang="en-US" sz="2000" dirty="0">
                <a:latin typeface="Arial" panose="020B0604020202020204" pitchFamily="34" charset="0"/>
                <a:cs typeface="Arial" panose="020B0604020202020204" pitchFamily="34" charset="0"/>
              </a:rPr>
              <a:t>    Up-to-date information about Kolhapur , including historical</a:t>
            </a:r>
          </a:p>
          <a:p>
            <a:r>
              <a:rPr lang="en-US" sz="2000" dirty="0">
                <a:latin typeface="Arial" panose="020B0604020202020204" pitchFamily="34" charset="0"/>
                <a:cs typeface="Arial" panose="020B0604020202020204" pitchFamily="34" charset="0"/>
              </a:rPr>
              <a:t>    sites , accommodations  ,local cuisine, and events.</a:t>
            </a:r>
          </a:p>
          <a:p>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000" dirty="0">
                <a:latin typeface="Arial" panose="020B0604020202020204" pitchFamily="34" charset="0"/>
                <a:cs typeface="Arial" panose="020B0604020202020204" pitchFamily="34" charset="0"/>
              </a:rPr>
              <a:t>Providing guidance , maps ,and resources to ensure a  seamless and enjoyable  travel experience in Kolhapur.</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9318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896" y="649356"/>
            <a:ext cx="3750365" cy="646331"/>
          </a:xfrm>
          <a:prstGeom prst="rect">
            <a:avLst/>
          </a:prstGeom>
          <a:solidFill>
            <a:schemeClr val="accent1">
              <a:lumMod val="40000"/>
              <a:lumOff val="60000"/>
            </a:schemeClr>
          </a:solidFill>
        </p:spPr>
        <p:txBody>
          <a:bodyPr wrap="square" rtlCol="0">
            <a:spAutoFit/>
          </a:bodyPr>
          <a:lstStyle/>
          <a:p>
            <a:r>
              <a:rPr lang="en-US" sz="3600" b="1" dirty="0">
                <a:latin typeface="Cambria" panose="02040503050406030204" pitchFamily="18" charset="0"/>
                <a:ea typeface="Cambria" panose="02040503050406030204" pitchFamily="18" charset="0"/>
              </a:rPr>
              <a:t>SIGNIFICANCE</a:t>
            </a:r>
            <a:endParaRPr lang="en-IN" sz="3600" b="1" dirty="0">
              <a:latin typeface="Cambria" panose="02040503050406030204" pitchFamily="18" charset="0"/>
              <a:ea typeface="Cambria" panose="02040503050406030204" pitchFamily="18" charset="0"/>
            </a:endParaRPr>
          </a:p>
        </p:txBody>
      </p:sp>
      <p:sp>
        <p:nvSpPr>
          <p:cNvPr id="3" name="TextBox 2"/>
          <p:cNvSpPr txBox="1"/>
          <p:nvPr/>
        </p:nvSpPr>
        <p:spPr>
          <a:xfrm>
            <a:off x="2498035" y="2203610"/>
            <a:ext cx="9276521" cy="5632311"/>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Arial" panose="020B0604020202020204" pitchFamily="34" charset="0"/>
                <a:cs typeface="Arial" panose="020B0604020202020204" pitchFamily="34" charset="0"/>
              </a:rPr>
              <a:t>Offer real time data access.</a:t>
            </a:r>
          </a:p>
          <a:p>
            <a:pPr marL="342900" indent="-342900">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000" dirty="0">
                <a:latin typeface="Arial" panose="020B0604020202020204" pitchFamily="34" charset="0"/>
                <a:cs typeface="Arial" panose="020B0604020202020204" pitchFamily="34" charset="0"/>
              </a:rPr>
              <a:t>Minimize your maintenance cost.</a:t>
            </a:r>
          </a:p>
          <a:p>
            <a:pPr marL="342900" indent="-342900">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000" dirty="0">
                <a:latin typeface="Arial" panose="020B0604020202020204" pitchFamily="34" charset="0"/>
                <a:cs typeface="Arial" panose="020B0604020202020204" pitchFamily="34" charset="0"/>
              </a:rPr>
              <a:t>Saves the time and money.</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5971607" y="3244334"/>
            <a:ext cx="248786" cy="369332"/>
          </a:xfrm>
          <a:prstGeom prst="rect">
            <a:avLst/>
          </a:prstGeom>
        </p:spPr>
        <p:txBody>
          <a:bodyPr wrap="none">
            <a:spAutoFit/>
          </a:bodyPr>
          <a:lstStyle/>
          <a:p>
            <a:r>
              <a:rPr lang="en-IN" dirty="0"/>
              <a:t> </a:t>
            </a:r>
          </a:p>
        </p:txBody>
      </p:sp>
    </p:spTree>
    <p:extLst>
      <p:ext uri="{BB962C8B-B14F-4D97-AF65-F5344CB8AC3E}">
        <p14:creationId xmlns:p14="http://schemas.microsoft.com/office/powerpoint/2010/main" val="4228721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58887" y="662608"/>
            <a:ext cx="3352800" cy="646331"/>
          </a:xfrm>
          <a:prstGeom prst="rect">
            <a:avLst/>
          </a:prstGeom>
          <a:solidFill>
            <a:schemeClr val="accent1">
              <a:lumMod val="40000"/>
              <a:lumOff val="60000"/>
            </a:schemeClr>
          </a:solidFill>
        </p:spPr>
        <p:txBody>
          <a:bodyPr wrap="square" rtlCol="0">
            <a:spAutoFit/>
          </a:bodyPr>
          <a:lstStyle/>
          <a:p>
            <a:r>
              <a:rPr lang="en-US" sz="3600" b="1" dirty="0">
                <a:latin typeface="Cambria" panose="02040503050406030204" pitchFamily="18" charset="0"/>
                <a:ea typeface="Cambria" panose="02040503050406030204" pitchFamily="18" charset="0"/>
              </a:rPr>
              <a:t>RELEVANCE</a:t>
            </a:r>
            <a:endParaRPr lang="en-IN" sz="3600" b="1" dirty="0">
              <a:latin typeface="Cambria" panose="02040503050406030204" pitchFamily="18" charset="0"/>
              <a:ea typeface="Cambria" panose="02040503050406030204" pitchFamily="18" charset="0"/>
            </a:endParaRPr>
          </a:p>
        </p:txBody>
      </p:sp>
      <p:sp>
        <p:nvSpPr>
          <p:cNvPr id="4" name="TextBox 3"/>
          <p:cNvSpPr txBox="1"/>
          <p:nvPr/>
        </p:nvSpPr>
        <p:spPr>
          <a:xfrm>
            <a:off x="2054087" y="2173357"/>
            <a:ext cx="8415131" cy="2554545"/>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Arial" panose="020B0604020202020204" pitchFamily="34" charset="0"/>
                <a:cs typeface="Arial" panose="020B0604020202020204" pitchFamily="34" charset="0"/>
              </a:rPr>
              <a:t>Provide valuable information about destination , attractions ,and </a:t>
            </a:r>
            <a:r>
              <a:rPr lang="en-US" sz="2000" dirty="0" err="1">
                <a:latin typeface="Arial" panose="020B0604020202020204" pitchFamily="34" charset="0"/>
                <a:cs typeface="Arial" panose="020B0604020202020204" pitchFamily="34" charset="0"/>
              </a:rPr>
              <a:t>activities,helping</a:t>
            </a:r>
            <a:r>
              <a:rPr lang="en-US" sz="2000" dirty="0">
                <a:latin typeface="Arial" panose="020B0604020202020204" pitchFamily="34" charset="0"/>
                <a:cs typeface="Arial" panose="020B0604020202020204" pitchFamily="34" charset="0"/>
              </a:rPr>
              <a:t> travelers plan their trip.</a:t>
            </a:r>
          </a:p>
          <a:p>
            <a:pPr marL="342900" indent="-342900">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000" dirty="0">
                <a:latin typeface="Arial" panose="020B0604020202020204" pitchFamily="34" charset="0"/>
                <a:cs typeface="Arial" panose="020B0604020202020204" pitchFamily="34" charset="0"/>
              </a:rPr>
              <a:t>This website make it easy for people to research and plan their trips from the comfort of their homes.</a:t>
            </a:r>
          </a:p>
          <a:p>
            <a:pPr marL="342900" indent="-342900">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000" dirty="0">
                <a:latin typeface="Arial" panose="020B0604020202020204" pitchFamily="34" charset="0"/>
                <a:cs typeface="Arial" panose="020B0604020202020204" pitchFamily="34" charset="0"/>
              </a:rPr>
              <a:t>This websites saves time by offering tools for itinerary planning and Budgeting.</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1551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C8B-1453-C4F4-882E-03D2654B4A0D}"/>
              </a:ext>
            </a:extLst>
          </p:cNvPr>
          <p:cNvSpPr>
            <a:spLocks noGrp="1"/>
          </p:cNvSpPr>
          <p:nvPr>
            <p:ph type="title"/>
          </p:nvPr>
        </p:nvSpPr>
        <p:spPr>
          <a:xfrm>
            <a:off x="2592924" y="624110"/>
            <a:ext cx="6335415" cy="730237"/>
          </a:xfrm>
          <a:solidFill>
            <a:schemeClr val="accent1">
              <a:lumMod val="40000"/>
              <a:lumOff val="60000"/>
            </a:schemeClr>
          </a:solidFill>
        </p:spPr>
        <p:txBody>
          <a:bodyPr/>
          <a:lstStyle/>
          <a:p>
            <a:r>
              <a:rPr lang="en-US" b="1" dirty="0">
                <a:latin typeface="Cambria" panose="02040503050406030204" pitchFamily="18" charset="0"/>
                <a:ea typeface="Cambria" panose="02040503050406030204" pitchFamily="18" charset="0"/>
              </a:rPr>
              <a:t>      LITERATURE REVIEW</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926026C1-65D7-47A2-3CF8-9C0BACBDAA3F}"/>
              </a:ext>
            </a:extLst>
          </p:cNvPr>
          <p:cNvSpPr>
            <a:spLocks noGrp="1"/>
          </p:cNvSpPr>
          <p:nvPr>
            <p:ph idx="1"/>
          </p:nvPr>
        </p:nvSpPr>
        <p:spPr>
          <a:xfrm>
            <a:off x="2589212" y="1828800"/>
            <a:ext cx="8915400" cy="4030663"/>
          </a:xfrm>
        </p:spPr>
        <p:txBody>
          <a:bodyPr/>
          <a:lstStyle/>
          <a:p>
            <a:pPr>
              <a:buFont typeface="Wingdings" panose="05000000000000000000" pitchFamily="2" charset="2"/>
              <a:buChar char="v"/>
            </a:pPr>
            <a:r>
              <a:rPr lang="en-IN" dirty="0">
                <a:latin typeface="Arial" panose="020B0604020202020204" pitchFamily="34" charset="0"/>
                <a:cs typeface="Arial" panose="020B0604020202020204" pitchFamily="34" charset="0"/>
              </a:rPr>
              <a:t>Some existing websites and their limitations:</a:t>
            </a:r>
          </a:p>
          <a:p>
            <a:pPr marL="0" indent="0">
              <a:buNone/>
            </a:pPr>
            <a:endParaRPr lang="en-IN" dirty="0">
              <a:latin typeface="Arial" panose="020B0604020202020204" pitchFamily="34" charset="0"/>
              <a:cs typeface="Arial" panose="020B0604020202020204" pitchFamily="34" charset="0"/>
            </a:endParaRPr>
          </a:p>
          <a:p>
            <a:pPr>
              <a:buFont typeface="Wingdings" panose="05000000000000000000" pitchFamily="2" charset="2"/>
              <a:buChar char="q"/>
            </a:pPr>
            <a:r>
              <a:rPr lang="en-IN" b="1" dirty="0" err="1">
                <a:latin typeface="Arial" panose="020B0604020202020204" pitchFamily="34" charset="0"/>
                <a:cs typeface="Arial" panose="020B0604020202020204" pitchFamily="34" charset="0"/>
              </a:rPr>
              <a:t>Kolhapurexplorer</a:t>
            </a:r>
            <a:r>
              <a:rPr lang="en-IN" dirty="0">
                <a:latin typeface="Arial" panose="020B0604020202020204" pitchFamily="34" charset="0"/>
                <a:cs typeface="Arial" panose="020B0604020202020204" pitchFamily="34" charset="0"/>
              </a:rPr>
              <a:t> –</a:t>
            </a:r>
          </a:p>
          <a:p>
            <a:pPr>
              <a:buFont typeface="+mj-lt"/>
              <a:buAutoNum type="arabicPeriod"/>
            </a:pPr>
            <a:r>
              <a:rPr lang="en-IN" dirty="0">
                <a:latin typeface="Arial" panose="020B0604020202020204" pitchFamily="34" charset="0"/>
                <a:cs typeface="Arial" panose="020B0604020202020204" pitchFamily="34" charset="0"/>
              </a:rPr>
              <a:t>User experience is low.</a:t>
            </a:r>
          </a:p>
          <a:p>
            <a:pPr>
              <a:buFont typeface="+mj-lt"/>
              <a:buAutoNum type="arabicPeriod"/>
            </a:pPr>
            <a:r>
              <a:rPr lang="en-IN" dirty="0">
                <a:latin typeface="Arial" panose="020B0604020202020204" pitchFamily="34" charset="0"/>
                <a:cs typeface="Arial" panose="020B0604020202020204" pitchFamily="34" charset="0"/>
              </a:rPr>
              <a:t>Scrolling problem.</a:t>
            </a:r>
          </a:p>
          <a:p>
            <a:pPr>
              <a:buFont typeface="+mj-lt"/>
              <a:buAutoNum type="arabicPeriod"/>
            </a:pPr>
            <a:r>
              <a:rPr lang="en-IN" dirty="0">
                <a:latin typeface="Arial" panose="020B0604020202020204" pitchFamily="34" charset="0"/>
                <a:cs typeface="Arial" panose="020B0604020202020204" pitchFamily="34" charset="0"/>
              </a:rPr>
              <a:t>Language limited.</a:t>
            </a:r>
          </a:p>
          <a:p>
            <a:pPr>
              <a:buFont typeface="Wingdings" panose="05000000000000000000" pitchFamily="2" charset="2"/>
              <a:buChar char="q"/>
            </a:pPr>
            <a:r>
              <a:rPr lang="en-US" b="1" dirty="0" err="1">
                <a:solidFill>
                  <a:srgbClr val="1F1F1F"/>
                </a:solidFill>
                <a:latin typeface="Arial" panose="020B0604020202020204" pitchFamily="34" charset="0"/>
                <a:cs typeface="Arial" panose="020B0604020202020204" pitchFamily="34" charset="0"/>
              </a:rPr>
              <a:t>Exploreyourcities</a:t>
            </a:r>
            <a:r>
              <a:rPr lang="en-US" b="1" dirty="0">
                <a:solidFill>
                  <a:srgbClr val="1F1F1F"/>
                </a:solidFill>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p>
            <a:pPr>
              <a:buFont typeface="+mj-lt"/>
              <a:buAutoNum type="arabicPeriod"/>
            </a:pPr>
            <a:r>
              <a:rPr lang="en-IN" dirty="0">
                <a:latin typeface="Arial" panose="020B0604020202020204" pitchFamily="34" charset="0"/>
                <a:cs typeface="Arial" panose="020B0604020202020204" pitchFamily="34" charset="0"/>
              </a:rPr>
              <a:t>Lack of information about residence or destination.</a:t>
            </a:r>
          </a:p>
          <a:p>
            <a:pPr>
              <a:buFont typeface="+mj-lt"/>
              <a:buAutoNum type="arabicPeriod"/>
            </a:pPr>
            <a:r>
              <a:rPr lang="en-IN" dirty="0">
                <a:latin typeface="Arial" panose="020B0604020202020204" pitchFamily="34" charset="0"/>
                <a:cs typeface="Arial" panose="020B0604020202020204" pitchFamily="34" charset="0"/>
              </a:rPr>
              <a:t>Insufficient information about places.</a:t>
            </a:r>
          </a:p>
        </p:txBody>
      </p:sp>
    </p:spTree>
    <p:extLst>
      <p:ext uri="{BB962C8B-B14F-4D97-AF65-F5344CB8AC3E}">
        <p14:creationId xmlns:p14="http://schemas.microsoft.com/office/powerpoint/2010/main" val="1947368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D817-636B-8B7D-4CA7-670BCD8B9D63}"/>
              </a:ext>
            </a:extLst>
          </p:cNvPr>
          <p:cNvSpPr>
            <a:spLocks noGrp="1"/>
          </p:cNvSpPr>
          <p:nvPr>
            <p:ph type="title"/>
          </p:nvPr>
        </p:nvSpPr>
        <p:spPr>
          <a:xfrm>
            <a:off x="2882510" y="699620"/>
            <a:ext cx="3902766" cy="721611"/>
          </a:xfrm>
          <a:solidFill>
            <a:schemeClr val="accent1">
              <a:lumMod val="40000"/>
              <a:lumOff val="60000"/>
            </a:schemeClr>
          </a:solidFill>
        </p:spPr>
        <p:txBody>
          <a:bodyPr/>
          <a:lstStyle/>
          <a:p>
            <a:r>
              <a:rPr lang="en-US" b="1" dirty="0">
                <a:latin typeface="Cambria" panose="02040503050406030204" pitchFamily="18" charset="0"/>
                <a:ea typeface="Cambria" panose="02040503050406030204" pitchFamily="18" charset="0"/>
              </a:rPr>
              <a:t>METHODOLOGY</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99D2C8DF-489B-BD43-E858-38E3AAC93084}"/>
              </a:ext>
            </a:extLst>
          </p:cNvPr>
          <p:cNvSpPr>
            <a:spLocks noGrp="1"/>
          </p:cNvSpPr>
          <p:nvPr>
            <p:ph idx="1"/>
          </p:nvPr>
        </p:nvSpPr>
        <p:spPr>
          <a:xfrm>
            <a:off x="2589212" y="1630393"/>
            <a:ext cx="8915400" cy="4080294"/>
          </a:xfrm>
        </p:spPr>
        <p:txBody>
          <a:bodyPr/>
          <a:lstStyle/>
          <a:p>
            <a:pPr marL="0" indent="0">
              <a:buNone/>
            </a:pPr>
            <a:endParaRPr lang="en-IN" b="1" dirty="0">
              <a:latin typeface="Arial" panose="020B0604020202020204" pitchFamily="34" charset="0"/>
              <a:cs typeface="Arial" panose="020B0604020202020204" pitchFamily="34" charset="0"/>
            </a:endParaRPr>
          </a:p>
          <a:p>
            <a:pPr>
              <a:buFont typeface="Wingdings" panose="05000000000000000000" pitchFamily="2" charset="2"/>
              <a:buChar char="Ø"/>
            </a:pPr>
            <a:r>
              <a:rPr lang="en-IN" b="1" dirty="0">
                <a:latin typeface="Arial" panose="020B0604020202020204" pitchFamily="34" charset="0"/>
                <a:cs typeface="Arial" panose="020B0604020202020204" pitchFamily="34" charset="0"/>
              </a:rPr>
              <a:t>Extensive Research: </a:t>
            </a:r>
            <a:r>
              <a:rPr lang="en-IN" dirty="0">
                <a:latin typeface="Arial" panose="020B0604020202020204" pitchFamily="34" charset="0"/>
                <a:cs typeface="Arial" panose="020B0604020202020204" pitchFamily="34" charset="0"/>
              </a:rPr>
              <a:t>Gather accurate and up-to-date information.</a:t>
            </a:r>
          </a:p>
          <a:p>
            <a:pPr marL="0" indent="0">
              <a:buNone/>
            </a:pPr>
            <a:endParaRPr lang="en-IN" b="1" dirty="0">
              <a:latin typeface="Arial" panose="020B0604020202020204" pitchFamily="34" charset="0"/>
              <a:cs typeface="Arial" panose="020B0604020202020204" pitchFamily="34" charset="0"/>
            </a:endParaRPr>
          </a:p>
          <a:p>
            <a:pPr>
              <a:buFont typeface="Wingdings" panose="05000000000000000000" pitchFamily="2" charset="2"/>
              <a:buChar char="Ø"/>
            </a:pPr>
            <a:r>
              <a:rPr lang="en-IN" b="1" dirty="0">
                <a:latin typeface="Arial" panose="020B0604020202020204" pitchFamily="34" charset="0"/>
                <a:cs typeface="Arial" panose="020B0604020202020204" pitchFamily="34" charset="0"/>
              </a:rPr>
              <a:t> Data collection:  </a:t>
            </a:r>
            <a:r>
              <a:rPr lang="en-IN" dirty="0">
                <a:latin typeface="Arial" panose="020B0604020202020204" pitchFamily="34" charset="0"/>
                <a:cs typeface="Arial" panose="020B0604020202020204" pitchFamily="34" charset="0"/>
              </a:rPr>
              <a:t>Various websites</a:t>
            </a:r>
            <a:r>
              <a:rPr lang="en-US"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Social </a:t>
            </a:r>
            <a:r>
              <a:rPr lang="en-IN" dirty="0" err="1">
                <a:latin typeface="Arial" panose="020B0604020202020204" pitchFamily="34" charset="0"/>
                <a:cs typeface="Arial" panose="020B0604020202020204" pitchFamily="34" charset="0"/>
              </a:rPr>
              <a:t>media,Government</a:t>
            </a:r>
            <a:r>
              <a:rPr lang="en-IN" dirty="0">
                <a:latin typeface="Arial" panose="020B0604020202020204" pitchFamily="34" charset="0"/>
                <a:cs typeface="Arial" panose="020B0604020202020204" pitchFamily="34" charset="0"/>
              </a:rPr>
              <a:t> websites.</a:t>
            </a:r>
          </a:p>
          <a:p>
            <a:pPr marL="0" indent="0">
              <a:buNone/>
            </a:pPr>
            <a:endParaRPr lang="en-IN" dirty="0">
              <a:latin typeface="Arial" panose="020B0604020202020204" pitchFamily="34" charset="0"/>
              <a:cs typeface="Arial" panose="020B0604020202020204" pitchFamily="34" charset="0"/>
            </a:endParaRPr>
          </a:p>
          <a:p>
            <a:pPr>
              <a:buFont typeface="Wingdings" panose="05000000000000000000" pitchFamily="2" charset="2"/>
              <a:buChar char="Ø"/>
            </a:pP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Data  verification:  </a:t>
            </a:r>
            <a:r>
              <a:rPr lang="en-IN" dirty="0">
                <a:latin typeface="Arial" panose="020B0604020202020204" pitchFamily="34" charset="0"/>
                <a:cs typeface="Arial" panose="020B0604020202020204" pitchFamily="34" charset="0"/>
              </a:rPr>
              <a:t>Survey of tourist guide and residential </a:t>
            </a:r>
            <a:r>
              <a:rPr lang="en-IN" dirty="0" err="1">
                <a:latin typeface="Arial" panose="020B0604020202020204" pitchFamily="34" charset="0"/>
                <a:cs typeface="Arial" panose="020B0604020202020204" pitchFamily="34" charset="0"/>
              </a:rPr>
              <a:t>peoples,Visit</a:t>
            </a:r>
            <a:r>
              <a:rPr lang="en-IN" dirty="0">
                <a:latin typeface="Arial" panose="020B0604020202020204" pitchFamily="34" charset="0"/>
                <a:cs typeface="Arial" panose="020B0604020202020204" pitchFamily="34" charset="0"/>
              </a:rPr>
              <a:t> to particular tourist place.</a:t>
            </a:r>
          </a:p>
          <a:p>
            <a:pPr>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pPr>
              <a:buFont typeface="Wingdings" panose="05000000000000000000" pitchFamily="2" charset="2"/>
              <a:buChar char="Ø"/>
            </a:pPr>
            <a:r>
              <a:rPr lang="en-IN" b="1" dirty="0">
                <a:latin typeface="Arial" panose="020B0604020202020204" pitchFamily="34" charset="0"/>
                <a:cs typeface="Arial" panose="020B0604020202020204" pitchFamily="34" charset="0"/>
              </a:rPr>
              <a:t>Designing Website: </a:t>
            </a:r>
            <a:r>
              <a:rPr lang="en-IN" dirty="0">
                <a:latin typeface="Arial" panose="020B0604020202020204" pitchFamily="34" charset="0"/>
                <a:cs typeface="Arial" panose="020B0604020202020204" pitchFamily="34" charset="0"/>
              </a:rPr>
              <a:t>Layout should be user friendly and visually appealing.</a:t>
            </a:r>
            <a:endParaRPr lang="en-IN" b="1" dirty="0">
              <a:latin typeface="Arial" panose="020B0604020202020204" pitchFamily="34" charset="0"/>
              <a:cs typeface="Arial" panose="020B0604020202020204" pitchFamily="34" charset="0"/>
            </a:endParaRPr>
          </a:p>
          <a:p>
            <a:pPr>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060473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683</TotalTime>
  <Words>796</Words>
  <Application>Microsoft Office PowerPoint</Application>
  <PresentationFormat>Widescreen</PresentationFormat>
  <Paragraphs>133</Paragraphs>
  <Slides>22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Algerian</vt:lpstr>
      <vt:lpstr>Arial</vt:lpstr>
      <vt:lpstr>Calibri</vt:lpstr>
      <vt:lpstr>Cambria</vt:lpstr>
      <vt:lpstr>Century Gothic</vt:lpstr>
      <vt:lpstr>Wingdings</vt:lpstr>
      <vt:lpstr>Wingdings 3</vt:lpstr>
      <vt:lpstr>Wisp</vt:lpstr>
      <vt:lpstr>  KOLHAPUR FORT</vt:lpstr>
      <vt:lpstr>OUTLINE</vt:lpstr>
      <vt:lpstr>                         INTRODUCTION</vt:lpstr>
      <vt:lpstr>PowerPoint Presentation</vt:lpstr>
      <vt:lpstr>PowerPoint Presentation</vt:lpstr>
      <vt:lpstr>PowerPoint Presentation</vt:lpstr>
      <vt:lpstr>PowerPoint Presentation</vt:lpstr>
      <vt:lpstr>      LITERATURE REVIEW</vt:lpstr>
      <vt:lpstr>METHODOLOGY</vt:lpstr>
      <vt:lpstr>               Tools And Technology Used </vt:lpstr>
      <vt:lpstr>PowerPoint Presentation</vt:lpstr>
      <vt:lpstr>EXPECTED RESULT</vt:lpstr>
      <vt:lpstr># Screenshots of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saniya sandugade</cp:lastModifiedBy>
  <cp:revision>38</cp:revision>
  <dcterms:created xsi:type="dcterms:W3CDTF">2023-10-28T12:46:07Z</dcterms:created>
  <dcterms:modified xsi:type="dcterms:W3CDTF">2023-11-27T17:58:28Z</dcterms:modified>
</cp:coreProperties>
</file>